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7" r:id="rId2"/>
    <p:sldId id="258" r:id="rId3"/>
    <p:sldId id="259" r:id="rId4"/>
    <p:sldId id="260" r:id="rId5"/>
    <p:sldId id="320" r:id="rId6"/>
    <p:sldId id="358" r:id="rId7"/>
    <p:sldId id="322" r:id="rId8"/>
    <p:sldId id="323" r:id="rId9"/>
    <p:sldId id="324" r:id="rId10"/>
    <p:sldId id="325" r:id="rId11"/>
    <p:sldId id="326" r:id="rId12"/>
    <p:sldId id="327" r:id="rId13"/>
    <p:sldId id="328" r:id="rId14"/>
    <p:sldId id="330" r:id="rId15"/>
    <p:sldId id="331" r:id="rId16"/>
    <p:sldId id="360" r:id="rId17"/>
    <p:sldId id="361" r:id="rId18"/>
    <p:sldId id="362" r:id="rId19"/>
    <p:sldId id="363" r:id="rId20"/>
    <p:sldId id="332" r:id="rId21"/>
    <p:sldId id="359" r:id="rId22"/>
    <p:sldId id="350" r:id="rId23"/>
    <p:sldId id="351" r:id="rId24"/>
    <p:sldId id="352" r:id="rId25"/>
    <p:sldId id="364" r:id="rId26"/>
    <p:sldId id="365" r:id="rId27"/>
    <p:sldId id="366" r:id="rId28"/>
    <p:sldId id="367" r:id="rId29"/>
    <p:sldId id="368" r:id="rId30"/>
    <p:sldId id="334" r:id="rId31"/>
    <p:sldId id="335" r:id="rId32"/>
    <p:sldId id="336" r:id="rId33"/>
    <p:sldId id="337" r:id="rId34"/>
    <p:sldId id="338" r:id="rId35"/>
    <p:sldId id="339" r:id="rId36"/>
    <p:sldId id="340" r:id="rId37"/>
    <p:sldId id="341" r:id="rId38"/>
    <p:sldId id="342" r:id="rId39"/>
    <p:sldId id="369" r:id="rId40"/>
    <p:sldId id="371" r:id="rId41"/>
    <p:sldId id="370" r:id="rId42"/>
    <p:sldId id="348" r:id="rId43"/>
    <p:sldId id="333" r:id="rId44"/>
    <p:sldId id="372" r:id="rId45"/>
    <p:sldId id="373" r:id="rId46"/>
    <p:sldId id="374" r:id="rId47"/>
    <p:sldId id="375" r:id="rId48"/>
    <p:sldId id="376" r:id="rId49"/>
    <p:sldId id="377" r:id="rId50"/>
    <p:sldId id="378" r:id="rId51"/>
    <p:sldId id="379" r:id="rId52"/>
    <p:sldId id="380" r:id="rId53"/>
    <p:sldId id="355" r:id="rId54"/>
    <p:sldId id="356" r:id="rId55"/>
    <p:sldId id="357" r:id="rId56"/>
    <p:sldId id="381" r:id="rId57"/>
    <p:sldId id="382" r:id="rId58"/>
    <p:sldId id="278" r:id="rId5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6699FF"/>
    <a:srgbClr val="990000"/>
    <a:srgbClr val="FFFFCC"/>
    <a:srgbClr val="FF66FF"/>
    <a:srgbClr val="FFFF9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3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E32732-D000-4823-A2D3-A3EDA2F42859}" type="doc">
      <dgm:prSet loTypeId="urn:microsoft.com/office/officeart/2005/8/layout/orgChart1" loCatId="hierarchy" qsTypeId="urn:microsoft.com/office/officeart/2005/8/quickstyle/simple1" qsCatId="simple" csTypeId="urn:microsoft.com/office/officeart/2005/8/colors/accent1_2" csCatId="accent1"/>
      <dgm:spPr/>
    </dgm:pt>
    <dgm:pt modelId="{051B08C8-A00E-4BEF-9A4E-D22B418150C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1" i="1" u="none" strike="noStrike" cap="none" normalizeH="0" baseline="0" smtClean="0">
              <a:ln>
                <a:noFill/>
              </a:ln>
              <a:solidFill>
                <a:schemeClr val="bg2"/>
              </a:solidFill>
              <a:effectLst/>
              <a:latin typeface="Verdana" pitchFamily="34" charset="0"/>
            </a:rPr>
            <a:t>Складові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b="1" i="1" u="none" strike="noStrike" cap="none" normalizeH="0" baseline="0" smtClean="0">
              <a:ln>
                <a:noFill/>
              </a:ln>
              <a:solidFill>
                <a:schemeClr val="bg2"/>
              </a:solidFill>
              <a:effectLst/>
              <a:latin typeface="Verdana" pitchFamily="34" charset="0"/>
            </a:rPr>
            <a:t>сталості</a:t>
          </a:r>
          <a:endParaRPr kumimoji="0" lang="ru-RU" b="1" i="1" u="none" strike="noStrike" cap="none" normalizeH="0" baseline="0" smtClean="0">
            <a:ln>
              <a:noFill/>
            </a:ln>
            <a:solidFill>
              <a:schemeClr val="bg2"/>
            </a:solidFill>
            <a:effectLst/>
            <a:latin typeface="Verdana" pitchFamily="34" charset="0"/>
          </a:endParaRPr>
        </a:p>
      </dgm:t>
    </dgm:pt>
    <dgm:pt modelId="{43225B72-A4F8-49BD-B9DB-30E5C491A618}" type="parTrans" cxnId="{C5A01EFD-85D1-4485-9F4B-5FE46E01F92E}">
      <dgm:prSet/>
      <dgm:spPr/>
      <dgm:t>
        <a:bodyPr/>
        <a:lstStyle/>
        <a:p>
          <a:endParaRPr lang="ru-RU"/>
        </a:p>
      </dgm:t>
    </dgm:pt>
    <dgm:pt modelId="{87A3FB74-7698-43AA-994F-B92CC0E60745}" type="sibTrans" cxnId="{C5A01EFD-85D1-4485-9F4B-5FE46E01F92E}">
      <dgm:prSet/>
      <dgm:spPr/>
      <dgm:t>
        <a:bodyPr/>
        <a:lstStyle/>
        <a:p>
          <a:endParaRPr lang="ru-RU"/>
        </a:p>
      </dgm:t>
    </dgm:pt>
    <dgm:pt modelId="{B76E5F8F-5E88-4880-99B2-51519AD4A64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1" i="1" u="none" strike="noStrike" cap="none" normalizeH="0" baseline="0" smtClean="0">
              <a:ln>
                <a:noFill/>
              </a:ln>
              <a:solidFill>
                <a:schemeClr val="bg2"/>
              </a:solidFill>
              <a:effectLst/>
              <a:latin typeface="Verdana" pitchFamily="34" charset="0"/>
            </a:rPr>
            <a:t>Економічна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b="1" i="1" u="none" strike="noStrike" cap="none" normalizeH="0" baseline="0" smtClean="0">
              <a:ln>
                <a:noFill/>
              </a:ln>
              <a:solidFill>
                <a:schemeClr val="bg2"/>
              </a:solidFill>
              <a:effectLst/>
              <a:latin typeface="Verdana" pitchFamily="34" charset="0"/>
            </a:rPr>
            <a:t>стабільність</a:t>
          </a:r>
          <a:endParaRPr kumimoji="0" lang="ru-RU" b="1" i="1" u="none" strike="noStrike" cap="none" normalizeH="0" baseline="0" smtClean="0">
            <a:ln>
              <a:noFill/>
            </a:ln>
            <a:solidFill>
              <a:schemeClr val="bg2"/>
            </a:solidFill>
            <a:effectLst/>
            <a:latin typeface="Verdana" pitchFamily="34" charset="0"/>
          </a:endParaRPr>
        </a:p>
      </dgm:t>
    </dgm:pt>
    <dgm:pt modelId="{EE0CB4D5-5DEF-4748-B89D-2A99B92007FC}" type="parTrans" cxnId="{DE6E9DDA-C312-461C-8DE3-F2DFD33FBB62}">
      <dgm:prSet/>
      <dgm:spPr/>
      <dgm:t>
        <a:bodyPr/>
        <a:lstStyle/>
        <a:p>
          <a:endParaRPr lang="ru-RU"/>
        </a:p>
      </dgm:t>
    </dgm:pt>
    <dgm:pt modelId="{2201EA1E-5BB1-4C32-8A56-072FE98E0614}" type="sibTrans" cxnId="{DE6E9DDA-C312-461C-8DE3-F2DFD33FBB62}">
      <dgm:prSet/>
      <dgm:spPr/>
      <dgm:t>
        <a:bodyPr/>
        <a:lstStyle/>
        <a:p>
          <a:endParaRPr lang="ru-RU"/>
        </a:p>
      </dgm:t>
    </dgm:pt>
    <dgm:pt modelId="{01627834-3418-46D2-934D-7665215B1FF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1" i="1" u="none" strike="noStrike" cap="none" normalizeH="0" baseline="0" smtClean="0">
              <a:ln>
                <a:noFill/>
              </a:ln>
              <a:solidFill>
                <a:schemeClr val="bg2"/>
              </a:solidFill>
              <a:effectLst/>
              <a:latin typeface="Verdana" pitchFamily="34" charset="0"/>
            </a:rPr>
            <a:t>Соціальний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b="1" i="1" u="none" strike="noStrike" cap="none" normalizeH="0" baseline="0" smtClean="0">
              <a:ln>
                <a:noFill/>
              </a:ln>
              <a:solidFill>
                <a:schemeClr val="bg2"/>
              </a:solidFill>
              <a:effectLst/>
              <a:latin typeface="Verdana" pitchFamily="34" charset="0"/>
            </a:rPr>
            <a:t>захист</a:t>
          </a:r>
          <a:endParaRPr kumimoji="0" lang="ru-RU" b="1" i="1" u="none" strike="noStrike" cap="none" normalizeH="0" baseline="0" smtClean="0">
            <a:ln>
              <a:noFill/>
            </a:ln>
            <a:solidFill>
              <a:schemeClr val="bg2"/>
            </a:solidFill>
            <a:effectLst/>
            <a:latin typeface="Verdana" pitchFamily="34" charset="0"/>
          </a:endParaRPr>
        </a:p>
      </dgm:t>
    </dgm:pt>
    <dgm:pt modelId="{14A23465-0E1D-45AB-84F8-6455138BF04F}" type="parTrans" cxnId="{9BD3AEF7-D0BA-4211-8612-09523D16CBDA}">
      <dgm:prSet/>
      <dgm:spPr/>
      <dgm:t>
        <a:bodyPr/>
        <a:lstStyle/>
        <a:p>
          <a:endParaRPr lang="ru-RU"/>
        </a:p>
      </dgm:t>
    </dgm:pt>
    <dgm:pt modelId="{60F316A1-175E-4C5C-BC6A-0CBA57DD3582}" type="sibTrans" cxnId="{9BD3AEF7-D0BA-4211-8612-09523D16CBDA}">
      <dgm:prSet/>
      <dgm:spPr/>
      <dgm:t>
        <a:bodyPr/>
        <a:lstStyle/>
        <a:p>
          <a:endParaRPr lang="ru-RU"/>
        </a:p>
      </dgm:t>
    </dgm:pt>
    <dgm:pt modelId="{60CF34F7-4B8C-407A-A654-E17FB70FB13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1" i="1" u="none" strike="noStrike" cap="none" normalizeH="0" baseline="0" smtClean="0">
              <a:ln>
                <a:noFill/>
              </a:ln>
              <a:solidFill>
                <a:schemeClr val="bg2"/>
              </a:solidFill>
              <a:effectLst/>
              <a:latin typeface="Verdana" pitchFamily="34" charset="0"/>
            </a:rPr>
            <a:t>Екологічна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b="1" i="1" u="none" strike="noStrike" cap="none" normalizeH="0" baseline="0" smtClean="0">
              <a:ln>
                <a:noFill/>
              </a:ln>
              <a:solidFill>
                <a:schemeClr val="bg2"/>
              </a:solidFill>
              <a:effectLst/>
              <a:latin typeface="Verdana" pitchFamily="34" charset="0"/>
            </a:rPr>
            <a:t>безпека</a:t>
          </a:r>
          <a:endParaRPr kumimoji="0" lang="ru-RU" b="1" i="1" u="none" strike="noStrike" cap="none" normalizeH="0" baseline="0" smtClean="0">
            <a:ln>
              <a:noFill/>
            </a:ln>
            <a:solidFill>
              <a:schemeClr val="bg2"/>
            </a:solidFill>
            <a:effectLst/>
            <a:latin typeface="Verdana" pitchFamily="34" charset="0"/>
          </a:endParaRPr>
        </a:p>
      </dgm:t>
    </dgm:pt>
    <dgm:pt modelId="{9274EA0A-3E1B-4FB4-8BF1-5F96866C11B1}" type="parTrans" cxnId="{9DFE5535-784A-4086-9DDC-F71131DB12DF}">
      <dgm:prSet/>
      <dgm:spPr/>
      <dgm:t>
        <a:bodyPr/>
        <a:lstStyle/>
        <a:p>
          <a:endParaRPr lang="ru-RU"/>
        </a:p>
      </dgm:t>
    </dgm:pt>
    <dgm:pt modelId="{501B1066-D394-4E34-86B6-D6BC67D981E5}" type="sibTrans" cxnId="{9DFE5535-784A-4086-9DDC-F71131DB12DF}">
      <dgm:prSet/>
      <dgm:spPr/>
      <dgm:t>
        <a:bodyPr/>
        <a:lstStyle/>
        <a:p>
          <a:endParaRPr lang="ru-RU"/>
        </a:p>
      </dgm:t>
    </dgm:pt>
    <dgm:pt modelId="{6595AA61-3009-445E-9D30-4F42D33885C6}" type="pres">
      <dgm:prSet presAssocID="{64E32732-D000-4823-A2D3-A3EDA2F42859}" presName="hierChild1" presStyleCnt="0">
        <dgm:presLayoutVars>
          <dgm:orgChart val="1"/>
          <dgm:chPref val="1"/>
          <dgm:dir/>
          <dgm:animOne val="branch"/>
          <dgm:animLvl val="lvl"/>
          <dgm:resizeHandles/>
        </dgm:presLayoutVars>
      </dgm:prSet>
      <dgm:spPr/>
    </dgm:pt>
    <dgm:pt modelId="{97B898F2-6D7E-4F10-A236-08D573675F6E}" type="pres">
      <dgm:prSet presAssocID="{051B08C8-A00E-4BEF-9A4E-D22B418150C3}" presName="hierRoot1" presStyleCnt="0">
        <dgm:presLayoutVars>
          <dgm:hierBranch/>
        </dgm:presLayoutVars>
      </dgm:prSet>
      <dgm:spPr/>
    </dgm:pt>
    <dgm:pt modelId="{F4924225-B941-4646-82D8-E2CF7ACF56F0}" type="pres">
      <dgm:prSet presAssocID="{051B08C8-A00E-4BEF-9A4E-D22B418150C3}" presName="rootComposite1" presStyleCnt="0"/>
      <dgm:spPr/>
    </dgm:pt>
    <dgm:pt modelId="{D4F23229-A6C2-41F6-A17F-958017099CCD}" type="pres">
      <dgm:prSet presAssocID="{051B08C8-A00E-4BEF-9A4E-D22B418150C3}" presName="rootText1" presStyleLbl="node0" presStyleIdx="0" presStyleCnt="1">
        <dgm:presLayoutVars>
          <dgm:chPref val="3"/>
        </dgm:presLayoutVars>
      </dgm:prSet>
      <dgm:spPr/>
      <dgm:t>
        <a:bodyPr/>
        <a:lstStyle/>
        <a:p>
          <a:endParaRPr lang="ru-RU"/>
        </a:p>
      </dgm:t>
    </dgm:pt>
    <dgm:pt modelId="{1696A06F-E698-4707-8C35-714930973EAA}" type="pres">
      <dgm:prSet presAssocID="{051B08C8-A00E-4BEF-9A4E-D22B418150C3}" presName="rootConnector1" presStyleLbl="node1" presStyleIdx="0" presStyleCnt="0"/>
      <dgm:spPr/>
      <dgm:t>
        <a:bodyPr/>
        <a:lstStyle/>
        <a:p>
          <a:endParaRPr lang="ru-RU"/>
        </a:p>
      </dgm:t>
    </dgm:pt>
    <dgm:pt modelId="{948BC237-6100-4838-BD96-3C1FB51C0F21}" type="pres">
      <dgm:prSet presAssocID="{051B08C8-A00E-4BEF-9A4E-D22B418150C3}" presName="hierChild2" presStyleCnt="0"/>
      <dgm:spPr/>
    </dgm:pt>
    <dgm:pt modelId="{4440255A-6C18-4A4D-B198-4EF0FC824DA5}" type="pres">
      <dgm:prSet presAssocID="{EE0CB4D5-5DEF-4748-B89D-2A99B92007FC}" presName="Name35" presStyleLbl="parChTrans1D2" presStyleIdx="0" presStyleCnt="3"/>
      <dgm:spPr/>
    </dgm:pt>
    <dgm:pt modelId="{4BC20E8C-B068-4D10-9F01-EA7600432B30}" type="pres">
      <dgm:prSet presAssocID="{B76E5F8F-5E88-4880-99B2-51519AD4A64A}" presName="hierRoot2" presStyleCnt="0">
        <dgm:presLayoutVars>
          <dgm:hierBranch/>
        </dgm:presLayoutVars>
      </dgm:prSet>
      <dgm:spPr/>
    </dgm:pt>
    <dgm:pt modelId="{20CBA564-A83C-41BF-9076-4BB827CDD68F}" type="pres">
      <dgm:prSet presAssocID="{B76E5F8F-5E88-4880-99B2-51519AD4A64A}" presName="rootComposite" presStyleCnt="0"/>
      <dgm:spPr/>
    </dgm:pt>
    <dgm:pt modelId="{50613E95-E3F1-44D8-A303-8B8E76A8A665}" type="pres">
      <dgm:prSet presAssocID="{B76E5F8F-5E88-4880-99B2-51519AD4A64A}" presName="rootText" presStyleLbl="node2" presStyleIdx="0" presStyleCnt="3">
        <dgm:presLayoutVars>
          <dgm:chPref val="3"/>
        </dgm:presLayoutVars>
      </dgm:prSet>
      <dgm:spPr/>
      <dgm:t>
        <a:bodyPr/>
        <a:lstStyle/>
        <a:p>
          <a:endParaRPr lang="ru-RU"/>
        </a:p>
      </dgm:t>
    </dgm:pt>
    <dgm:pt modelId="{CB78FA2B-F979-49CB-9AD4-9C41910423C9}" type="pres">
      <dgm:prSet presAssocID="{B76E5F8F-5E88-4880-99B2-51519AD4A64A}" presName="rootConnector" presStyleLbl="node2" presStyleIdx="0" presStyleCnt="3"/>
      <dgm:spPr/>
      <dgm:t>
        <a:bodyPr/>
        <a:lstStyle/>
        <a:p>
          <a:endParaRPr lang="ru-RU"/>
        </a:p>
      </dgm:t>
    </dgm:pt>
    <dgm:pt modelId="{1F522C4D-7AC6-41B7-A977-C3049CA4BE7B}" type="pres">
      <dgm:prSet presAssocID="{B76E5F8F-5E88-4880-99B2-51519AD4A64A}" presName="hierChild4" presStyleCnt="0"/>
      <dgm:spPr/>
    </dgm:pt>
    <dgm:pt modelId="{A387C175-9122-4030-8584-EED501BB5AF8}" type="pres">
      <dgm:prSet presAssocID="{B76E5F8F-5E88-4880-99B2-51519AD4A64A}" presName="hierChild5" presStyleCnt="0"/>
      <dgm:spPr/>
    </dgm:pt>
    <dgm:pt modelId="{685DB7E2-A780-4198-919E-6319507FD495}" type="pres">
      <dgm:prSet presAssocID="{14A23465-0E1D-45AB-84F8-6455138BF04F}" presName="Name35" presStyleLbl="parChTrans1D2" presStyleIdx="1" presStyleCnt="3"/>
      <dgm:spPr/>
    </dgm:pt>
    <dgm:pt modelId="{580AC31F-4A98-4EBB-930B-C9147BC683E2}" type="pres">
      <dgm:prSet presAssocID="{01627834-3418-46D2-934D-7665215B1FF4}" presName="hierRoot2" presStyleCnt="0">
        <dgm:presLayoutVars>
          <dgm:hierBranch/>
        </dgm:presLayoutVars>
      </dgm:prSet>
      <dgm:spPr/>
    </dgm:pt>
    <dgm:pt modelId="{8B8A0A51-A8EC-465F-836F-FCC9F2C38461}" type="pres">
      <dgm:prSet presAssocID="{01627834-3418-46D2-934D-7665215B1FF4}" presName="rootComposite" presStyleCnt="0"/>
      <dgm:spPr/>
    </dgm:pt>
    <dgm:pt modelId="{4067D4F4-0238-47B2-8A1C-836F10DF7D1D}" type="pres">
      <dgm:prSet presAssocID="{01627834-3418-46D2-934D-7665215B1FF4}" presName="rootText" presStyleLbl="node2" presStyleIdx="1" presStyleCnt="3">
        <dgm:presLayoutVars>
          <dgm:chPref val="3"/>
        </dgm:presLayoutVars>
      </dgm:prSet>
      <dgm:spPr/>
      <dgm:t>
        <a:bodyPr/>
        <a:lstStyle/>
        <a:p>
          <a:endParaRPr lang="ru-RU"/>
        </a:p>
      </dgm:t>
    </dgm:pt>
    <dgm:pt modelId="{CC824ABD-DED0-44A6-9E81-30C812FC50DF}" type="pres">
      <dgm:prSet presAssocID="{01627834-3418-46D2-934D-7665215B1FF4}" presName="rootConnector" presStyleLbl="node2" presStyleIdx="1" presStyleCnt="3"/>
      <dgm:spPr/>
      <dgm:t>
        <a:bodyPr/>
        <a:lstStyle/>
        <a:p>
          <a:endParaRPr lang="ru-RU"/>
        </a:p>
      </dgm:t>
    </dgm:pt>
    <dgm:pt modelId="{3C5ECB6F-C754-41FF-8ECB-2AC143DB4A0A}" type="pres">
      <dgm:prSet presAssocID="{01627834-3418-46D2-934D-7665215B1FF4}" presName="hierChild4" presStyleCnt="0"/>
      <dgm:spPr/>
    </dgm:pt>
    <dgm:pt modelId="{8BFFE2CB-349F-45E8-A6C8-4E525A9C9886}" type="pres">
      <dgm:prSet presAssocID="{01627834-3418-46D2-934D-7665215B1FF4}" presName="hierChild5" presStyleCnt="0"/>
      <dgm:spPr/>
    </dgm:pt>
    <dgm:pt modelId="{5F8FAC6F-0A6C-48EA-9C46-0985D43679BB}" type="pres">
      <dgm:prSet presAssocID="{9274EA0A-3E1B-4FB4-8BF1-5F96866C11B1}" presName="Name35" presStyleLbl="parChTrans1D2" presStyleIdx="2" presStyleCnt="3"/>
      <dgm:spPr/>
    </dgm:pt>
    <dgm:pt modelId="{47A4667D-7DC5-4B49-A6E7-44155E78C71C}" type="pres">
      <dgm:prSet presAssocID="{60CF34F7-4B8C-407A-A654-E17FB70FB136}" presName="hierRoot2" presStyleCnt="0">
        <dgm:presLayoutVars>
          <dgm:hierBranch/>
        </dgm:presLayoutVars>
      </dgm:prSet>
      <dgm:spPr/>
    </dgm:pt>
    <dgm:pt modelId="{2FB64E8E-4168-4C18-BD31-3DC77E28B905}" type="pres">
      <dgm:prSet presAssocID="{60CF34F7-4B8C-407A-A654-E17FB70FB136}" presName="rootComposite" presStyleCnt="0"/>
      <dgm:spPr/>
    </dgm:pt>
    <dgm:pt modelId="{F6F0FDE6-3F59-4D3A-AD7E-4678054C0B6D}" type="pres">
      <dgm:prSet presAssocID="{60CF34F7-4B8C-407A-A654-E17FB70FB136}" presName="rootText" presStyleLbl="node2" presStyleIdx="2" presStyleCnt="3">
        <dgm:presLayoutVars>
          <dgm:chPref val="3"/>
        </dgm:presLayoutVars>
      </dgm:prSet>
      <dgm:spPr/>
      <dgm:t>
        <a:bodyPr/>
        <a:lstStyle/>
        <a:p>
          <a:endParaRPr lang="ru-RU"/>
        </a:p>
      </dgm:t>
    </dgm:pt>
    <dgm:pt modelId="{4394D484-F633-48E7-9A72-3D7135A11BC2}" type="pres">
      <dgm:prSet presAssocID="{60CF34F7-4B8C-407A-A654-E17FB70FB136}" presName="rootConnector" presStyleLbl="node2" presStyleIdx="2" presStyleCnt="3"/>
      <dgm:spPr/>
      <dgm:t>
        <a:bodyPr/>
        <a:lstStyle/>
        <a:p>
          <a:endParaRPr lang="ru-RU"/>
        </a:p>
      </dgm:t>
    </dgm:pt>
    <dgm:pt modelId="{8C019AF3-7613-4647-8810-21CE70BD1747}" type="pres">
      <dgm:prSet presAssocID="{60CF34F7-4B8C-407A-A654-E17FB70FB136}" presName="hierChild4" presStyleCnt="0"/>
      <dgm:spPr/>
    </dgm:pt>
    <dgm:pt modelId="{4C3FB0FB-FCB3-45C3-A628-7180A50CCCF8}" type="pres">
      <dgm:prSet presAssocID="{60CF34F7-4B8C-407A-A654-E17FB70FB136}" presName="hierChild5" presStyleCnt="0"/>
      <dgm:spPr/>
    </dgm:pt>
    <dgm:pt modelId="{8457B388-17B2-428E-A338-AA5ACED128C9}" type="pres">
      <dgm:prSet presAssocID="{051B08C8-A00E-4BEF-9A4E-D22B418150C3}" presName="hierChild3" presStyleCnt="0"/>
      <dgm:spPr/>
    </dgm:pt>
  </dgm:ptLst>
  <dgm:cxnLst>
    <dgm:cxn modelId="{6437A7CA-8ED9-4BDC-8514-C716701C6996}" type="presOf" srcId="{051B08C8-A00E-4BEF-9A4E-D22B418150C3}" destId="{1696A06F-E698-4707-8C35-714930973EAA}" srcOrd="1" destOrd="0" presId="urn:microsoft.com/office/officeart/2005/8/layout/orgChart1"/>
    <dgm:cxn modelId="{2DEF6FD2-B067-4642-9691-38F64373591C}" type="presOf" srcId="{60CF34F7-4B8C-407A-A654-E17FB70FB136}" destId="{4394D484-F633-48E7-9A72-3D7135A11BC2}" srcOrd="1" destOrd="0" presId="urn:microsoft.com/office/officeart/2005/8/layout/orgChart1"/>
    <dgm:cxn modelId="{5662BB23-657F-416E-BE02-3692FA95F1EB}" type="presOf" srcId="{64E32732-D000-4823-A2D3-A3EDA2F42859}" destId="{6595AA61-3009-445E-9D30-4F42D33885C6}" srcOrd="0" destOrd="0" presId="urn:microsoft.com/office/officeart/2005/8/layout/orgChart1"/>
    <dgm:cxn modelId="{DE6E9DDA-C312-461C-8DE3-F2DFD33FBB62}" srcId="{051B08C8-A00E-4BEF-9A4E-D22B418150C3}" destId="{B76E5F8F-5E88-4880-99B2-51519AD4A64A}" srcOrd="0" destOrd="0" parTransId="{EE0CB4D5-5DEF-4748-B89D-2A99B92007FC}" sibTransId="{2201EA1E-5BB1-4C32-8A56-072FE98E0614}"/>
    <dgm:cxn modelId="{9DFE5535-784A-4086-9DDC-F71131DB12DF}" srcId="{051B08C8-A00E-4BEF-9A4E-D22B418150C3}" destId="{60CF34F7-4B8C-407A-A654-E17FB70FB136}" srcOrd="2" destOrd="0" parTransId="{9274EA0A-3E1B-4FB4-8BF1-5F96866C11B1}" sibTransId="{501B1066-D394-4E34-86B6-D6BC67D981E5}"/>
    <dgm:cxn modelId="{D414CD04-0F5E-4135-BFB5-9A7F51F517C7}" type="presOf" srcId="{60CF34F7-4B8C-407A-A654-E17FB70FB136}" destId="{F6F0FDE6-3F59-4D3A-AD7E-4678054C0B6D}" srcOrd="0" destOrd="0" presId="urn:microsoft.com/office/officeart/2005/8/layout/orgChart1"/>
    <dgm:cxn modelId="{2993917C-19DD-4B29-AD9B-6093F58FC3FF}" type="presOf" srcId="{EE0CB4D5-5DEF-4748-B89D-2A99B92007FC}" destId="{4440255A-6C18-4A4D-B198-4EF0FC824DA5}" srcOrd="0" destOrd="0" presId="urn:microsoft.com/office/officeart/2005/8/layout/orgChart1"/>
    <dgm:cxn modelId="{9BD3AEF7-D0BA-4211-8612-09523D16CBDA}" srcId="{051B08C8-A00E-4BEF-9A4E-D22B418150C3}" destId="{01627834-3418-46D2-934D-7665215B1FF4}" srcOrd="1" destOrd="0" parTransId="{14A23465-0E1D-45AB-84F8-6455138BF04F}" sibTransId="{60F316A1-175E-4C5C-BC6A-0CBA57DD3582}"/>
    <dgm:cxn modelId="{1370F3D3-F568-4830-ACFE-1830FC2BB364}" type="presOf" srcId="{01627834-3418-46D2-934D-7665215B1FF4}" destId="{CC824ABD-DED0-44A6-9E81-30C812FC50DF}" srcOrd="1" destOrd="0" presId="urn:microsoft.com/office/officeart/2005/8/layout/orgChart1"/>
    <dgm:cxn modelId="{C5A01EFD-85D1-4485-9F4B-5FE46E01F92E}" srcId="{64E32732-D000-4823-A2D3-A3EDA2F42859}" destId="{051B08C8-A00E-4BEF-9A4E-D22B418150C3}" srcOrd="0" destOrd="0" parTransId="{43225B72-A4F8-49BD-B9DB-30E5C491A618}" sibTransId="{87A3FB74-7698-43AA-994F-B92CC0E60745}"/>
    <dgm:cxn modelId="{DE6BF174-B2E5-4F60-8BAB-7072FB74B156}" type="presOf" srcId="{B76E5F8F-5E88-4880-99B2-51519AD4A64A}" destId="{CB78FA2B-F979-49CB-9AD4-9C41910423C9}" srcOrd="1" destOrd="0" presId="urn:microsoft.com/office/officeart/2005/8/layout/orgChart1"/>
    <dgm:cxn modelId="{EA3DCBC8-2F51-4C90-BA66-366F179B7C2A}" type="presOf" srcId="{14A23465-0E1D-45AB-84F8-6455138BF04F}" destId="{685DB7E2-A780-4198-919E-6319507FD495}" srcOrd="0" destOrd="0" presId="urn:microsoft.com/office/officeart/2005/8/layout/orgChart1"/>
    <dgm:cxn modelId="{6B8449A7-7399-44FF-9FF4-14E962B9FD4B}" type="presOf" srcId="{01627834-3418-46D2-934D-7665215B1FF4}" destId="{4067D4F4-0238-47B2-8A1C-836F10DF7D1D}" srcOrd="0" destOrd="0" presId="urn:microsoft.com/office/officeart/2005/8/layout/orgChart1"/>
    <dgm:cxn modelId="{9195F8C7-043A-404C-BEB4-9946AE546040}" type="presOf" srcId="{9274EA0A-3E1B-4FB4-8BF1-5F96866C11B1}" destId="{5F8FAC6F-0A6C-48EA-9C46-0985D43679BB}" srcOrd="0" destOrd="0" presId="urn:microsoft.com/office/officeart/2005/8/layout/orgChart1"/>
    <dgm:cxn modelId="{A2BF067E-F3C0-4BEE-9ED3-A4EB4B36C370}" type="presOf" srcId="{051B08C8-A00E-4BEF-9A4E-D22B418150C3}" destId="{D4F23229-A6C2-41F6-A17F-958017099CCD}" srcOrd="0" destOrd="0" presId="urn:microsoft.com/office/officeart/2005/8/layout/orgChart1"/>
    <dgm:cxn modelId="{1E747EE4-1554-48F1-92DB-FE9755CF8159}" type="presOf" srcId="{B76E5F8F-5E88-4880-99B2-51519AD4A64A}" destId="{50613E95-E3F1-44D8-A303-8B8E76A8A665}" srcOrd="0" destOrd="0" presId="urn:microsoft.com/office/officeart/2005/8/layout/orgChart1"/>
    <dgm:cxn modelId="{39D52346-FE80-4858-8AEA-E69C776E94EF}" type="presParOf" srcId="{6595AA61-3009-445E-9D30-4F42D33885C6}" destId="{97B898F2-6D7E-4F10-A236-08D573675F6E}" srcOrd="0" destOrd="0" presId="urn:microsoft.com/office/officeart/2005/8/layout/orgChart1"/>
    <dgm:cxn modelId="{780A53CC-B8C7-4C44-A23E-E74C3C3B3812}" type="presParOf" srcId="{97B898F2-6D7E-4F10-A236-08D573675F6E}" destId="{F4924225-B941-4646-82D8-E2CF7ACF56F0}" srcOrd="0" destOrd="0" presId="urn:microsoft.com/office/officeart/2005/8/layout/orgChart1"/>
    <dgm:cxn modelId="{684B5141-BCE1-4806-A2E5-C6868675C36A}" type="presParOf" srcId="{F4924225-B941-4646-82D8-E2CF7ACF56F0}" destId="{D4F23229-A6C2-41F6-A17F-958017099CCD}" srcOrd="0" destOrd="0" presId="urn:microsoft.com/office/officeart/2005/8/layout/orgChart1"/>
    <dgm:cxn modelId="{A0C37E0D-3D1D-4699-8BF5-31679A08E310}" type="presParOf" srcId="{F4924225-B941-4646-82D8-E2CF7ACF56F0}" destId="{1696A06F-E698-4707-8C35-714930973EAA}" srcOrd="1" destOrd="0" presId="urn:microsoft.com/office/officeart/2005/8/layout/orgChart1"/>
    <dgm:cxn modelId="{DE5C31D8-A19A-4529-A866-5EFB110C33D2}" type="presParOf" srcId="{97B898F2-6D7E-4F10-A236-08D573675F6E}" destId="{948BC237-6100-4838-BD96-3C1FB51C0F21}" srcOrd="1" destOrd="0" presId="urn:microsoft.com/office/officeart/2005/8/layout/orgChart1"/>
    <dgm:cxn modelId="{29C0FA0B-A038-470F-B92C-E588F7D5310A}" type="presParOf" srcId="{948BC237-6100-4838-BD96-3C1FB51C0F21}" destId="{4440255A-6C18-4A4D-B198-4EF0FC824DA5}" srcOrd="0" destOrd="0" presId="urn:microsoft.com/office/officeart/2005/8/layout/orgChart1"/>
    <dgm:cxn modelId="{909EE2DC-10EA-4873-92A5-F0D62EDAE0FC}" type="presParOf" srcId="{948BC237-6100-4838-BD96-3C1FB51C0F21}" destId="{4BC20E8C-B068-4D10-9F01-EA7600432B30}" srcOrd="1" destOrd="0" presId="urn:microsoft.com/office/officeart/2005/8/layout/orgChart1"/>
    <dgm:cxn modelId="{EA1BE6F7-93BA-41FD-A8F6-6B2612FE3932}" type="presParOf" srcId="{4BC20E8C-B068-4D10-9F01-EA7600432B30}" destId="{20CBA564-A83C-41BF-9076-4BB827CDD68F}" srcOrd="0" destOrd="0" presId="urn:microsoft.com/office/officeart/2005/8/layout/orgChart1"/>
    <dgm:cxn modelId="{2F532A3C-8EC7-47DC-9881-DED7AE1E6540}" type="presParOf" srcId="{20CBA564-A83C-41BF-9076-4BB827CDD68F}" destId="{50613E95-E3F1-44D8-A303-8B8E76A8A665}" srcOrd="0" destOrd="0" presId="urn:microsoft.com/office/officeart/2005/8/layout/orgChart1"/>
    <dgm:cxn modelId="{1BC54487-9BC1-47BB-A368-8CBE56A7A55E}" type="presParOf" srcId="{20CBA564-A83C-41BF-9076-4BB827CDD68F}" destId="{CB78FA2B-F979-49CB-9AD4-9C41910423C9}" srcOrd="1" destOrd="0" presId="urn:microsoft.com/office/officeart/2005/8/layout/orgChart1"/>
    <dgm:cxn modelId="{B663A616-DD91-4E63-8DC3-37320BAC216E}" type="presParOf" srcId="{4BC20E8C-B068-4D10-9F01-EA7600432B30}" destId="{1F522C4D-7AC6-41B7-A977-C3049CA4BE7B}" srcOrd="1" destOrd="0" presId="urn:microsoft.com/office/officeart/2005/8/layout/orgChart1"/>
    <dgm:cxn modelId="{74B06F2F-8415-4D6E-B487-FA8117589895}" type="presParOf" srcId="{4BC20E8C-B068-4D10-9F01-EA7600432B30}" destId="{A387C175-9122-4030-8584-EED501BB5AF8}" srcOrd="2" destOrd="0" presId="urn:microsoft.com/office/officeart/2005/8/layout/orgChart1"/>
    <dgm:cxn modelId="{5599497A-0C6D-4A36-BB50-A522742720A4}" type="presParOf" srcId="{948BC237-6100-4838-BD96-3C1FB51C0F21}" destId="{685DB7E2-A780-4198-919E-6319507FD495}" srcOrd="2" destOrd="0" presId="urn:microsoft.com/office/officeart/2005/8/layout/orgChart1"/>
    <dgm:cxn modelId="{7E2C0436-806F-44B0-9386-1623389166E9}" type="presParOf" srcId="{948BC237-6100-4838-BD96-3C1FB51C0F21}" destId="{580AC31F-4A98-4EBB-930B-C9147BC683E2}" srcOrd="3" destOrd="0" presId="urn:microsoft.com/office/officeart/2005/8/layout/orgChart1"/>
    <dgm:cxn modelId="{5ED54CBB-B558-4D6A-BB4B-8C7AED5A373C}" type="presParOf" srcId="{580AC31F-4A98-4EBB-930B-C9147BC683E2}" destId="{8B8A0A51-A8EC-465F-836F-FCC9F2C38461}" srcOrd="0" destOrd="0" presId="urn:microsoft.com/office/officeart/2005/8/layout/orgChart1"/>
    <dgm:cxn modelId="{414CAE6E-ACDE-4CBA-8C13-5D70FEB69837}" type="presParOf" srcId="{8B8A0A51-A8EC-465F-836F-FCC9F2C38461}" destId="{4067D4F4-0238-47B2-8A1C-836F10DF7D1D}" srcOrd="0" destOrd="0" presId="urn:microsoft.com/office/officeart/2005/8/layout/orgChart1"/>
    <dgm:cxn modelId="{44F03319-C039-4A33-9741-777683A4A55D}" type="presParOf" srcId="{8B8A0A51-A8EC-465F-836F-FCC9F2C38461}" destId="{CC824ABD-DED0-44A6-9E81-30C812FC50DF}" srcOrd="1" destOrd="0" presId="urn:microsoft.com/office/officeart/2005/8/layout/orgChart1"/>
    <dgm:cxn modelId="{2ECEA21A-EA20-42DC-9909-68DE0B17F1FA}" type="presParOf" srcId="{580AC31F-4A98-4EBB-930B-C9147BC683E2}" destId="{3C5ECB6F-C754-41FF-8ECB-2AC143DB4A0A}" srcOrd="1" destOrd="0" presId="urn:microsoft.com/office/officeart/2005/8/layout/orgChart1"/>
    <dgm:cxn modelId="{C234105B-1DA7-410E-B5DE-2CDB55B8E60D}" type="presParOf" srcId="{580AC31F-4A98-4EBB-930B-C9147BC683E2}" destId="{8BFFE2CB-349F-45E8-A6C8-4E525A9C9886}" srcOrd="2" destOrd="0" presId="urn:microsoft.com/office/officeart/2005/8/layout/orgChart1"/>
    <dgm:cxn modelId="{B27C825E-4A43-42D3-9714-D8ABB7D176E1}" type="presParOf" srcId="{948BC237-6100-4838-BD96-3C1FB51C0F21}" destId="{5F8FAC6F-0A6C-48EA-9C46-0985D43679BB}" srcOrd="4" destOrd="0" presId="urn:microsoft.com/office/officeart/2005/8/layout/orgChart1"/>
    <dgm:cxn modelId="{383D0486-0E2C-47F1-98EC-E80D94981C49}" type="presParOf" srcId="{948BC237-6100-4838-BD96-3C1FB51C0F21}" destId="{47A4667D-7DC5-4B49-A6E7-44155E78C71C}" srcOrd="5" destOrd="0" presId="urn:microsoft.com/office/officeart/2005/8/layout/orgChart1"/>
    <dgm:cxn modelId="{83AB5FE0-34D5-43F7-86D2-DFA98733F619}" type="presParOf" srcId="{47A4667D-7DC5-4B49-A6E7-44155E78C71C}" destId="{2FB64E8E-4168-4C18-BD31-3DC77E28B905}" srcOrd="0" destOrd="0" presId="urn:microsoft.com/office/officeart/2005/8/layout/orgChart1"/>
    <dgm:cxn modelId="{E856E104-93BD-481F-B471-4565E17F7715}" type="presParOf" srcId="{2FB64E8E-4168-4C18-BD31-3DC77E28B905}" destId="{F6F0FDE6-3F59-4D3A-AD7E-4678054C0B6D}" srcOrd="0" destOrd="0" presId="urn:microsoft.com/office/officeart/2005/8/layout/orgChart1"/>
    <dgm:cxn modelId="{A9C551FC-361C-4497-ACEB-61225C4E6C25}" type="presParOf" srcId="{2FB64E8E-4168-4C18-BD31-3DC77E28B905}" destId="{4394D484-F633-48E7-9A72-3D7135A11BC2}" srcOrd="1" destOrd="0" presId="urn:microsoft.com/office/officeart/2005/8/layout/orgChart1"/>
    <dgm:cxn modelId="{7A4EE3E6-0006-4830-9DF1-ED8654E452F9}" type="presParOf" srcId="{47A4667D-7DC5-4B49-A6E7-44155E78C71C}" destId="{8C019AF3-7613-4647-8810-21CE70BD1747}" srcOrd="1" destOrd="0" presId="urn:microsoft.com/office/officeart/2005/8/layout/orgChart1"/>
    <dgm:cxn modelId="{A3410317-FD25-4582-883E-1A5C79EF1EB3}" type="presParOf" srcId="{47A4667D-7DC5-4B49-A6E7-44155E78C71C}" destId="{4C3FB0FB-FCB3-45C3-A628-7180A50CCCF8}" srcOrd="2" destOrd="0" presId="urn:microsoft.com/office/officeart/2005/8/layout/orgChart1"/>
    <dgm:cxn modelId="{DBFC628E-58E8-4263-AF97-4FBCED83AA6C}" type="presParOf" srcId="{97B898F2-6D7E-4F10-A236-08D573675F6E}" destId="{8457B388-17B2-428E-A338-AA5ACED128C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FAC6F-0A6C-48EA-9C46-0985D43679BB}">
      <dsp:nvSpPr>
        <dsp:cNvPr id="0" name=""/>
        <dsp:cNvSpPr/>
      </dsp:nvSpPr>
      <dsp:spPr>
        <a:xfrm>
          <a:off x="2406650" y="2516861"/>
          <a:ext cx="1702722" cy="295513"/>
        </a:xfrm>
        <a:custGeom>
          <a:avLst/>
          <a:gdLst/>
          <a:ahLst/>
          <a:cxnLst/>
          <a:rect l="0" t="0" r="0" b="0"/>
          <a:pathLst>
            <a:path>
              <a:moveTo>
                <a:pt x="0" y="0"/>
              </a:moveTo>
              <a:lnTo>
                <a:pt x="0" y="147756"/>
              </a:lnTo>
              <a:lnTo>
                <a:pt x="1702722" y="147756"/>
              </a:lnTo>
              <a:lnTo>
                <a:pt x="1702722" y="2955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5DB7E2-A780-4198-919E-6319507FD495}">
      <dsp:nvSpPr>
        <dsp:cNvPr id="0" name=""/>
        <dsp:cNvSpPr/>
      </dsp:nvSpPr>
      <dsp:spPr>
        <a:xfrm>
          <a:off x="2360930" y="2516861"/>
          <a:ext cx="91440" cy="295513"/>
        </a:xfrm>
        <a:custGeom>
          <a:avLst/>
          <a:gdLst/>
          <a:ahLst/>
          <a:cxnLst/>
          <a:rect l="0" t="0" r="0" b="0"/>
          <a:pathLst>
            <a:path>
              <a:moveTo>
                <a:pt x="45720" y="0"/>
              </a:moveTo>
              <a:lnTo>
                <a:pt x="45720" y="2955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40255A-6C18-4A4D-B198-4EF0FC824DA5}">
      <dsp:nvSpPr>
        <dsp:cNvPr id="0" name=""/>
        <dsp:cNvSpPr/>
      </dsp:nvSpPr>
      <dsp:spPr>
        <a:xfrm>
          <a:off x="703927" y="2516861"/>
          <a:ext cx="1702722" cy="295513"/>
        </a:xfrm>
        <a:custGeom>
          <a:avLst/>
          <a:gdLst/>
          <a:ahLst/>
          <a:cxnLst/>
          <a:rect l="0" t="0" r="0" b="0"/>
          <a:pathLst>
            <a:path>
              <a:moveTo>
                <a:pt x="1702722" y="0"/>
              </a:moveTo>
              <a:lnTo>
                <a:pt x="1702722" y="147756"/>
              </a:lnTo>
              <a:lnTo>
                <a:pt x="0" y="147756"/>
              </a:lnTo>
              <a:lnTo>
                <a:pt x="0" y="2955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F23229-A6C2-41F6-A17F-958017099CCD}">
      <dsp:nvSpPr>
        <dsp:cNvPr id="0" name=""/>
        <dsp:cNvSpPr/>
      </dsp:nvSpPr>
      <dsp:spPr>
        <a:xfrm>
          <a:off x="1703045" y="1813257"/>
          <a:ext cx="1407208" cy="7036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500" b="1" i="1" u="none" strike="noStrike" kern="1200" cap="none" normalizeH="0" baseline="0" smtClean="0">
              <a:ln>
                <a:noFill/>
              </a:ln>
              <a:solidFill>
                <a:schemeClr val="bg2"/>
              </a:solidFill>
              <a:effectLst/>
              <a:latin typeface="Verdana" pitchFamily="34" charset="0"/>
            </a:rPr>
            <a:t>Складові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500" b="1" i="1" u="none" strike="noStrike" kern="1200" cap="none" normalizeH="0" baseline="0" smtClean="0">
              <a:ln>
                <a:noFill/>
              </a:ln>
              <a:solidFill>
                <a:schemeClr val="bg2"/>
              </a:solidFill>
              <a:effectLst/>
              <a:latin typeface="Verdana" pitchFamily="34" charset="0"/>
            </a:rPr>
            <a:t>сталості</a:t>
          </a:r>
          <a:endParaRPr kumimoji="0" lang="ru-RU" sz="1500" b="1" i="1" u="none" strike="noStrike" kern="1200" cap="none" normalizeH="0" baseline="0" smtClean="0">
            <a:ln>
              <a:noFill/>
            </a:ln>
            <a:solidFill>
              <a:schemeClr val="bg2"/>
            </a:solidFill>
            <a:effectLst/>
            <a:latin typeface="Verdana" pitchFamily="34" charset="0"/>
          </a:endParaRPr>
        </a:p>
      </dsp:txBody>
      <dsp:txXfrm>
        <a:off x="1703045" y="1813257"/>
        <a:ext cx="1407208" cy="703604"/>
      </dsp:txXfrm>
    </dsp:sp>
    <dsp:sp modelId="{50613E95-E3F1-44D8-A303-8B8E76A8A665}">
      <dsp:nvSpPr>
        <dsp:cNvPr id="0" name=""/>
        <dsp:cNvSpPr/>
      </dsp:nvSpPr>
      <dsp:spPr>
        <a:xfrm>
          <a:off x="323" y="2812375"/>
          <a:ext cx="1407208" cy="7036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500" b="1" i="1" u="none" strike="noStrike" kern="1200" cap="none" normalizeH="0" baseline="0" smtClean="0">
              <a:ln>
                <a:noFill/>
              </a:ln>
              <a:solidFill>
                <a:schemeClr val="bg2"/>
              </a:solidFill>
              <a:effectLst/>
              <a:latin typeface="Verdana" pitchFamily="34" charset="0"/>
            </a:rPr>
            <a:t>Економічна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500" b="1" i="1" u="none" strike="noStrike" kern="1200" cap="none" normalizeH="0" baseline="0" smtClean="0">
              <a:ln>
                <a:noFill/>
              </a:ln>
              <a:solidFill>
                <a:schemeClr val="bg2"/>
              </a:solidFill>
              <a:effectLst/>
              <a:latin typeface="Verdana" pitchFamily="34" charset="0"/>
            </a:rPr>
            <a:t>стабільність</a:t>
          </a:r>
          <a:endParaRPr kumimoji="0" lang="ru-RU" sz="1500" b="1" i="1" u="none" strike="noStrike" kern="1200" cap="none" normalizeH="0" baseline="0" smtClean="0">
            <a:ln>
              <a:noFill/>
            </a:ln>
            <a:solidFill>
              <a:schemeClr val="bg2"/>
            </a:solidFill>
            <a:effectLst/>
            <a:latin typeface="Verdana" pitchFamily="34" charset="0"/>
          </a:endParaRPr>
        </a:p>
      </dsp:txBody>
      <dsp:txXfrm>
        <a:off x="323" y="2812375"/>
        <a:ext cx="1407208" cy="703604"/>
      </dsp:txXfrm>
    </dsp:sp>
    <dsp:sp modelId="{4067D4F4-0238-47B2-8A1C-836F10DF7D1D}">
      <dsp:nvSpPr>
        <dsp:cNvPr id="0" name=""/>
        <dsp:cNvSpPr/>
      </dsp:nvSpPr>
      <dsp:spPr>
        <a:xfrm>
          <a:off x="1703045" y="2812375"/>
          <a:ext cx="1407208" cy="7036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500" b="1" i="1" u="none" strike="noStrike" kern="1200" cap="none" normalizeH="0" baseline="0" smtClean="0">
              <a:ln>
                <a:noFill/>
              </a:ln>
              <a:solidFill>
                <a:schemeClr val="bg2"/>
              </a:solidFill>
              <a:effectLst/>
              <a:latin typeface="Verdana" pitchFamily="34" charset="0"/>
            </a:rPr>
            <a:t>Соціальний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500" b="1" i="1" u="none" strike="noStrike" kern="1200" cap="none" normalizeH="0" baseline="0" smtClean="0">
              <a:ln>
                <a:noFill/>
              </a:ln>
              <a:solidFill>
                <a:schemeClr val="bg2"/>
              </a:solidFill>
              <a:effectLst/>
              <a:latin typeface="Verdana" pitchFamily="34" charset="0"/>
            </a:rPr>
            <a:t>захист</a:t>
          </a:r>
          <a:endParaRPr kumimoji="0" lang="ru-RU" sz="1500" b="1" i="1" u="none" strike="noStrike" kern="1200" cap="none" normalizeH="0" baseline="0" smtClean="0">
            <a:ln>
              <a:noFill/>
            </a:ln>
            <a:solidFill>
              <a:schemeClr val="bg2"/>
            </a:solidFill>
            <a:effectLst/>
            <a:latin typeface="Verdana" pitchFamily="34" charset="0"/>
          </a:endParaRPr>
        </a:p>
      </dsp:txBody>
      <dsp:txXfrm>
        <a:off x="1703045" y="2812375"/>
        <a:ext cx="1407208" cy="703604"/>
      </dsp:txXfrm>
    </dsp:sp>
    <dsp:sp modelId="{F6F0FDE6-3F59-4D3A-AD7E-4678054C0B6D}">
      <dsp:nvSpPr>
        <dsp:cNvPr id="0" name=""/>
        <dsp:cNvSpPr/>
      </dsp:nvSpPr>
      <dsp:spPr>
        <a:xfrm>
          <a:off x="3405768" y="2812375"/>
          <a:ext cx="1407208" cy="7036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500" b="1" i="1" u="none" strike="noStrike" kern="1200" cap="none" normalizeH="0" baseline="0" smtClean="0">
              <a:ln>
                <a:noFill/>
              </a:ln>
              <a:solidFill>
                <a:schemeClr val="bg2"/>
              </a:solidFill>
              <a:effectLst/>
              <a:latin typeface="Verdana" pitchFamily="34" charset="0"/>
            </a:rPr>
            <a:t>Екологічна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500" b="1" i="1" u="none" strike="noStrike" kern="1200" cap="none" normalizeH="0" baseline="0" smtClean="0">
              <a:ln>
                <a:noFill/>
              </a:ln>
              <a:solidFill>
                <a:schemeClr val="bg2"/>
              </a:solidFill>
              <a:effectLst/>
              <a:latin typeface="Verdana" pitchFamily="34" charset="0"/>
            </a:rPr>
            <a:t>безпека</a:t>
          </a:r>
          <a:endParaRPr kumimoji="0" lang="ru-RU" sz="1500" b="1" i="1" u="none" strike="noStrike" kern="1200" cap="none" normalizeH="0" baseline="0" smtClean="0">
            <a:ln>
              <a:noFill/>
            </a:ln>
            <a:solidFill>
              <a:schemeClr val="bg2"/>
            </a:solidFill>
            <a:effectLst/>
            <a:latin typeface="Verdana" pitchFamily="34" charset="0"/>
          </a:endParaRPr>
        </a:p>
      </dsp:txBody>
      <dsp:txXfrm>
        <a:off x="3405768" y="2812375"/>
        <a:ext cx="1407208" cy="70360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B73A94-42D6-4C58-86C5-7A248DF61159}" type="datetimeFigureOut">
              <a:rPr lang="ru-RU" smtClean="0"/>
              <a:pPr/>
              <a:t>01.04.2012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2966F0-024C-487F-915B-B38A19F92DC7}" type="slidenum">
              <a:rPr lang="ru-RU" smtClean="0"/>
              <a:pPr/>
              <a:t>‹#›</a:t>
            </a:fld>
            <a:endParaRPr lang="ru-RU"/>
          </a:p>
        </p:txBody>
      </p:sp>
    </p:spTree>
    <p:extLst>
      <p:ext uri="{BB962C8B-B14F-4D97-AF65-F5344CB8AC3E}">
        <p14:creationId xmlns:p14="http://schemas.microsoft.com/office/powerpoint/2010/main" val="268993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Місце для зображення 1"/>
          <p:cNvSpPr>
            <a:spLocks noGrp="1" noRot="1" noChangeAspect="1" noTextEdit="1"/>
          </p:cNvSpPr>
          <p:nvPr>
            <p:ph type="sldImg"/>
          </p:nvPr>
        </p:nvSpPr>
        <p:spPr bwMode="auto">
          <a:noFill/>
          <a:ln>
            <a:solidFill>
              <a:srgbClr val="000000"/>
            </a:solidFill>
            <a:miter lim="800000"/>
            <a:headEnd/>
            <a:tailEnd/>
          </a:ln>
        </p:spPr>
      </p:sp>
      <p:sp>
        <p:nvSpPr>
          <p:cNvPr id="70659" name="Місце для нотаток 2"/>
          <p:cNvSpPr>
            <a:spLocks noGrp="1"/>
          </p:cNvSpPr>
          <p:nvPr>
            <p:ph type="body" idx="1"/>
          </p:nvPr>
        </p:nvSpPr>
        <p:spPr bwMode="auto">
          <a:noFill/>
        </p:spPr>
        <p:txBody>
          <a:bodyPr/>
          <a:lstStyle/>
          <a:p>
            <a:pPr eaLnBrk="1" hangingPunct="1">
              <a:spcBef>
                <a:spcPct val="0"/>
              </a:spcBef>
            </a:pPr>
            <a:endParaRPr lang="ru-RU" smtClean="0"/>
          </a:p>
        </p:txBody>
      </p:sp>
      <p:sp>
        <p:nvSpPr>
          <p:cNvPr id="15364" name="Місце для номера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C64ADF-FDDE-4DB1-B3E7-482CF176B0B5}" type="slidenum">
              <a:rPr lang="ru-RU" smtClean="0"/>
              <a:pPr fontAlgn="base">
                <a:spcBef>
                  <a:spcPct val="0"/>
                </a:spcBef>
                <a:spcAft>
                  <a:spcPct val="0"/>
                </a:spcAft>
                <a:defRPr/>
              </a:pPr>
              <a:t>1</a:t>
            </a:fld>
            <a:endParaRPr lang="ru-RU"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6011502-419A-41D9-BA3D-3EEA2DE33519}" type="datetimeFigureOut">
              <a:rPr lang="ru-RU" smtClean="0"/>
              <a:pPr/>
              <a:t>01.04.2012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C0F6E0-E003-4E02-99F8-A657C672312C}" type="slidenum">
              <a:rPr lang="ru-RU" smtClean="0"/>
              <a:pPr/>
              <a:t>‹#›</a:t>
            </a:fld>
            <a:endParaRPr lang="ru-RU"/>
          </a:p>
        </p:txBody>
      </p:sp>
    </p:spTree>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6011502-419A-41D9-BA3D-3EEA2DE33519}" type="datetimeFigureOut">
              <a:rPr lang="ru-RU" smtClean="0"/>
              <a:pPr/>
              <a:t>01.04.2012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C0F6E0-E003-4E02-99F8-A657C672312C}" type="slidenum">
              <a:rPr lang="ru-RU" smtClean="0"/>
              <a:pPr/>
              <a:t>‹#›</a:t>
            </a:fld>
            <a:endParaRPr lang="ru-RU"/>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6011502-419A-41D9-BA3D-3EEA2DE33519}" type="datetimeFigureOut">
              <a:rPr lang="ru-RU" smtClean="0"/>
              <a:pPr/>
              <a:t>01.04.2012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C0F6E0-E003-4E02-99F8-A657C672312C}" type="slidenum">
              <a:rPr lang="ru-RU" smtClean="0"/>
              <a:pPr/>
              <a:t>‹#›</a:t>
            </a:fld>
            <a:endParaRPr lang="ru-RU"/>
          </a:p>
        </p:txBody>
      </p:sp>
    </p:spTree>
  </p:cSld>
  <p:clrMapOvr>
    <a:masterClrMapping/>
  </p:clrMapOvr>
  <p:transition>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3638"/>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3638"/>
            <a:ext cx="2133600" cy="457200"/>
          </a:xfrm>
        </p:spPr>
        <p:txBody>
          <a:bodyPr/>
          <a:lstStyle>
            <a:lvl1pPr>
              <a:defRPr/>
            </a:lvl1pPr>
          </a:lstStyle>
          <a:p>
            <a:fld id="{6C2642FE-B590-456C-A353-FF8E60830056}" type="slidenum">
              <a:rPr lang="ru-RU"/>
              <a:pPr/>
              <a:t>‹#›</a:t>
            </a:fld>
            <a:endParaRPr lang="ru-RU"/>
          </a:p>
        </p:txBody>
      </p:sp>
    </p:spTree>
    <p:extLst>
      <p:ext uri="{BB962C8B-B14F-4D97-AF65-F5344CB8AC3E}">
        <p14:creationId xmlns:p14="http://schemas.microsoft.com/office/powerpoint/2010/main" val="1647914806"/>
      </p:ext>
    </p:extLst>
  </p:cSld>
  <p:clrMapOvr>
    <a:masterClrMapping/>
  </p:clrMapOvr>
  <p:transition>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3638"/>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3638"/>
            <a:ext cx="2133600" cy="457200"/>
          </a:xfrm>
        </p:spPr>
        <p:txBody>
          <a:bodyPr/>
          <a:lstStyle>
            <a:lvl1pPr>
              <a:defRPr/>
            </a:lvl1pPr>
          </a:lstStyle>
          <a:p>
            <a:fld id="{C7E0661A-7965-446F-BE32-1618BF382650}" type="slidenum">
              <a:rPr lang="ru-RU"/>
              <a:pPr/>
              <a:t>‹#›</a:t>
            </a:fld>
            <a:endParaRPr lang="ru-RU"/>
          </a:p>
        </p:txBody>
      </p:sp>
    </p:spTree>
    <p:extLst>
      <p:ext uri="{BB962C8B-B14F-4D97-AF65-F5344CB8AC3E}">
        <p14:creationId xmlns:p14="http://schemas.microsoft.com/office/powerpoint/2010/main" val="3990563327"/>
      </p:ext>
    </p:extLst>
  </p:cSld>
  <p:clrMapOvr>
    <a:masterClrMapping/>
  </p:clrMapOvr>
  <p:transition>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8229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57200" y="3941763"/>
            <a:ext cx="8229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3638"/>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3638"/>
            <a:ext cx="2133600" cy="457200"/>
          </a:xfrm>
        </p:spPr>
        <p:txBody>
          <a:bodyPr/>
          <a:lstStyle>
            <a:lvl1pPr>
              <a:defRPr/>
            </a:lvl1pPr>
          </a:lstStyle>
          <a:p>
            <a:fld id="{C6439709-BCB7-4255-BD0B-988544D98045}" type="slidenum">
              <a:rPr lang="ru-RU"/>
              <a:pPr/>
              <a:t>‹#›</a:t>
            </a:fld>
            <a:endParaRPr lang="ru-RU"/>
          </a:p>
        </p:txBody>
      </p:sp>
    </p:spTree>
    <p:extLst>
      <p:ext uri="{BB962C8B-B14F-4D97-AF65-F5344CB8AC3E}">
        <p14:creationId xmlns:p14="http://schemas.microsoft.com/office/powerpoint/2010/main" val="3844311754"/>
      </p:ext>
    </p:extLst>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6011502-419A-41D9-BA3D-3EEA2DE33519}" type="datetimeFigureOut">
              <a:rPr lang="ru-RU" smtClean="0"/>
              <a:pPr/>
              <a:t>01.04.2012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C0F6E0-E003-4E02-99F8-A657C672312C}" type="slidenum">
              <a:rPr lang="ru-RU" smtClean="0"/>
              <a:pPr/>
              <a:t>‹#›</a:t>
            </a:fld>
            <a:endParaRPr lang="ru-RU"/>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6011502-419A-41D9-BA3D-3EEA2DE33519}" type="datetimeFigureOut">
              <a:rPr lang="ru-RU" smtClean="0"/>
              <a:pPr/>
              <a:t>01.04.2012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C0F6E0-E003-4E02-99F8-A657C672312C}" type="slidenum">
              <a:rPr lang="ru-RU" smtClean="0"/>
              <a:pPr/>
              <a:t>‹#›</a:t>
            </a:fld>
            <a:endParaRPr lang="ru-RU"/>
          </a:p>
        </p:txBody>
      </p:sp>
    </p:spTree>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6011502-419A-41D9-BA3D-3EEA2DE33519}" type="datetimeFigureOut">
              <a:rPr lang="ru-RU" smtClean="0"/>
              <a:pPr/>
              <a:t>01.04.2012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C0F6E0-E003-4E02-99F8-A657C672312C}" type="slidenum">
              <a:rPr lang="ru-RU" smtClean="0"/>
              <a:pPr/>
              <a:t>‹#›</a:t>
            </a:fld>
            <a:endParaRPr lang="ru-RU"/>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6011502-419A-41D9-BA3D-3EEA2DE33519}" type="datetimeFigureOut">
              <a:rPr lang="ru-RU" smtClean="0"/>
              <a:pPr/>
              <a:t>01.04.2012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C0F6E0-E003-4E02-99F8-A657C672312C}" type="slidenum">
              <a:rPr lang="ru-RU" smtClean="0"/>
              <a:pPr/>
              <a:t>‹#›</a:t>
            </a:fld>
            <a:endParaRPr lang="ru-RU"/>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6011502-419A-41D9-BA3D-3EEA2DE33519}" type="datetimeFigureOut">
              <a:rPr lang="ru-RU" smtClean="0"/>
              <a:pPr/>
              <a:t>01.04.2012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C0F6E0-E003-4E02-99F8-A657C672312C}" type="slidenum">
              <a:rPr lang="ru-RU" smtClean="0"/>
              <a:pPr/>
              <a:t>‹#›</a:t>
            </a:fld>
            <a:endParaRPr lang="ru-RU"/>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6011502-419A-41D9-BA3D-3EEA2DE33519}" type="datetimeFigureOut">
              <a:rPr lang="ru-RU" smtClean="0"/>
              <a:pPr/>
              <a:t>01.04.2012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C0F6E0-E003-4E02-99F8-A657C672312C}" type="slidenum">
              <a:rPr lang="ru-RU" smtClean="0"/>
              <a:pPr/>
              <a:t>‹#›</a:t>
            </a:fld>
            <a:endParaRPr lang="ru-RU"/>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6011502-419A-41D9-BA3D-3EEA2DE33519}" type="datetimeFigureOut">
              <a:rPr lang="ru-RU" smtClean="0"/>
              <a:pPr/>
              <a:t>01.04.2012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C0F6E0-E003-4E02-99F8-A657C672312C}" type="slidenum">
              <a:rPr lang="ru-RU" smtClean="0"/>
              <a:pPr/>
              <a:t>‹#›</a:t>
            </a:fld>
            <a:endParaRPr lang="ru-RU"/>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6011502-419A-41D9-BA3D-3EEA2DE33519}" type="datetimeFigureOut">
              <a:rPr lang="ru-RU" smtClean="0"/>
              <a:pPr/>
              <a:t>01.04.2012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C0F6E0-E003-4E02-99F8-A657C672312C}" type="slidenum">
              <a:rPr lang="ru-RU" smtClean="0"/>
              <a:pPr/>
              <a:t>‹#›</a:t>
            </a:fld>
            <a:endParaRPr lang="ru-RU"/>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00FF"/>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011502-419A-41D9-BA3D-3EEA2DE33519}" type="datetimeFigureOut">
              <a:rPr lang="ru-RU" smtClean="0"/>
              <a:pPr/>
              <a:t>01.04.2012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0F6E0-E003-4E02-99F8-A657C672312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ransition>
    <p:diamon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642910" y="5929330"/>
            <a:ext cx="8501090" cy="571504"/>
          </a:xfrm>
          <a:prstGeom prst="rect">
            <a:avLst/>
          </a:prstGeom>
          <a:solidFill>
            <a:schemeClr val="accent5">
              <a:lumMod val="50000"/>
            </a:schemeClr>
          </a:solidFill>
          <a:ln cmpd="sng">
            <a:noFill/>
          </a:ln>
          <a:scene3d>
            <a:camera prst="orthographicFront"/>
            <a:lightRig rig="threePt" dir="t"/>
          </a:scene3d>
          <a:sp3d extrusionH="76200" contourW="12700">
            <a:bevelT w="165100" prst="coolSlant"/>
            <a:bevelB w="165100" prst="coolSlant"/>
            <a:extrusionClr>
              <a:schemeClr val="tx2"/>
            </a:extrusionClr>
            <a:contourClr>
              <a:schemeClr val="accent1">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4" name="Прямоугольник 13"/>
          <p:cNvSpPr/>
          <p:nvPr/>
        </p:nvSpPr>
        <p:spPr>
          <a:xfrm>
            <a:off x="642910" y="5786454"/>
            <a:ext cx="8501090" cy="71438"/>
          </a:xfrm>
          <a:prstGeom prst="rect">
            <a:avLst/>
          </a:prstGeom>
          <a:solidFill>
            <a:schemeClr val="accent6">
              <a:lumMod val="75000"/>
            </a:schemeClr>
          </a:solidFill>
          <a:ln cmpd="sng">
            <a:noFill/>
          </a:ln>
          <a:scene3d>
            <a:camera prst="orthographicFront"/>
            <a:lightRig rig="threePt" dir="t"/>
          </a:scene3d>
          <a:sp3d contourW="12700">
            <a:bevelT prst="angle"/>
            <a:bevelB w="165100" prst="coolSlant"/>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6" name="Прямоугольник 5"/>
          <p:cNvSpPr/>
          <p:nvPr/>
        </p:nvSpPr>
        <p:spPr>
          <a:xfrm>
            <a:off x="142875" y="142875"/>
            <a:ext cx="4357688" cy="5500688"/>
          </a:xfrm>
          <a:prstGeom prst="rect">
            <a:avLst/>
          </a:prstGeom>
          <a:solidFill>
            <a:srgbClr val="4D8AD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pic>
        <p:nvPicPr>
          <p:cNvPr id="1026" name="Picture 2"/>
          <p:cNvPicPr>
            <a:picLocks noChangeAspect="1" noChangeArrowheads="1"/>
          </p:cNvPicPr>
          <p:nvPr/>
        </p:nvPicPr>
        <p:blipFill>
          <a:blip r:embed="rId3" cstate="print">
            <a:duotone>
              <a:schemeClr val="accent5">
                <a:shade val="45000"/>
                <a:satMod val="135000"/>
              </a:schemeClr>
              <a:prstClr val="white"/>
            </a:duotone>
          </a:blip>
          <a:srcRect l="22660" t="-1349"/>
          <a:stretch>
            <a:fillRect/>
          </a:stretch>
        </p:blipFill>
        <p:spPr bwMode="auto">
          <a:xfrm>
            <a:off x="357158" y="642918"/>
            <a:ext cx="3832474" cy="4680662"/>
          </a:xfrm>
          <a:prstGeom prst="rect">
            <a:avLst/>
          </a:prstGeom>
          <a:noFill/>
          <a:ln w="9525">
            <a:noFill/>
            <a:miter lim="800000"/>
            <a:headEnd/>
            <a:tailEnd/>
          </a:ln>
          <a:effectLst/>
          <a:scene3d>
            <a:camera prst="orthographicFront"/>
            <a:lightRig rig="threePt" dir="t"/>
          </a:scene3d>
          <a:sp3d>
            <a:bevelT w="101600" prst="riblet"/>
          </a:sp3d>
        </p:spPr>
      </p:pic>
      <p:sp>
        <p:nvSpPr>
          <p:cNvPr id="8" name="Прямоугольник 7"/>
          <p:cNvSpPr/>
          <p:nvPr/>
        </p:nvSpPr>
        <p:spPr>
          <a:xfrm rot="986140">
            <a:off x="3887654" y="1137426"/>
            <a:ext cx="4856195" cy="2428547"/>
          </a:xfrm>
          <a:prstGeom prst="rect">
            <a:avLst/>
          </a:prstGeom>
          <a:solidFill>
            <a:schemeClr val="accent6">
              <a:lumMod val="20000"/>
              <a:lumOff val="80000"/>
            </a:schemeClr>
          </a:solidFill>
          <a:ln>
            <a:solidFill>
              <a:schemeClr val="accent1"/>
            </a:solid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ru-RU" dirty="0"/>
          </a:p>
        </p:txBody>
      </p:sp>
      <p:sp>
        <p:nvSpPr>
          <p:cNvPr id="4" name="Заголовок 3"/>
          <p:cNvSpPr>
            <a:spLocks noGrp="1"/>
          </p:cNvSpPr>
          <p:nvPr>
            <p:ph type="ctrTitle"/>
          </p:nvPr>
        </p:nvSpPr>
        <p:spPr>
          <a:xfrm rot="1024039">
            <a:off x="3884613" y="1155700"/>
            <a:ext cx="4926012" cy="2325688"/>
          </a:xfrm>
        </p:spPr>
        <p:txBody>
          <a:bodyPr wrap="square" tIns="45720" numCol="1" anchorCtr="0" compatLnSpc="1">
            <a:prstTxWarp prst="textNoShape">
              <a:avLst/>
            </a:prstTxWarp>
          </a:bodyPr>
          <a:lstStyle/>
          <a:p>
            <a:r>
              <a:rPr lang="uk-UA" sz="3200" b="1" i="1" dirty="0" smtClean="0"/>
              <a:t>«Випереджальна освіта для сталого розвитку»</a:t>
            </a:r>
            <a:r>
              <a:rPr lang="ru-RU" sz="3200" dirty="0"/>
              <a:t/>
            </a:r>
            <a:br>
              <a:rPr lang="ru-RU" sz="3200" dirty="0"/>
            </a:br>
            <a:r>
              <a:rPr lang="uk-UA" sz="3200" dirty="0"/>
              <a:t> </a:t>
            </a:r>
            <a:endParaRPr lang="ru-RU" sz="3200" dirty="0"/>
          </a:p>
        </p:txBody>
      </p:sp>
      <p:sp>
        <p:nvSpPr>
          <p:cNvPr id="5" name="Подзаголовок 4"/>
          <p:cNvSpPr>
            <a:spLocks noGrp="1"/>
          </p:cNvSpPr>
          <p:nvPr>
            <p:ph type="subTitle" idx="1"/>
          </p:nvPr>
        </p:nvSpPr>
        <p:spPr>
          <a:xfrm>
            <a:off x="4643438" y="4286256"/>
            <a:ext cx="4500562" cy="1752600"/>
          </a:xfr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path path="circle">
              <a:fillToRect t="100000" r="100000"/>
            </a:path>
            <a:tileRect l="-100000" b="-100000"/>
          </a:gradFill>
          <a:scene3d>
            <a:camera prst="orthographicFront"/>
            <a:lightRig rig="threePt" dir="t"/>
          </a:scene3d>
          <a:sp3d>
            <a:bevelT prst="angle"/>
          </a:sp3d>
        </p:spPr>
        <p:txBody>
          <a:bodyPr>
            <a:normAutofit/>
          </a:bodyPr>
          <a:lstStyle/>
          <a:p>
            <a:pPr marL="36513" algn="ctr" eaLnBrk="1" hangingPunct="1">
              <a:lnSpc>
                <a:spcPct val="80000"/>
              </a:lnSpc>
              <a:spcBef>
                <a:spcPct val="0"/>
              </a:spcBef>
              <a:defRPr/>
            </a:pPr>
            <a:r>
              <a:rPr lang="uk-UA" sz="2500" b="1" smtClean="0">
                <a:solidFill>
                  <a:srgbClr val="0E2C3E"/>
                </a:solidFill>
                <a:latin typeface="Times New Roman" pitchFamily="18" charset="0"/>
                <a:cs typeface="Times New Roman" pitchFamily="18" charset="0"/>
              </a:rPr>
              <a:t>«Освіта в інтересах сталого розвитку                                                                                є інвестицією в наше майбутнє…»</a:t>
            </a:r>
          </a:p>
          <a:p>
            <a:pPr marL="36513" eaLnBrk="1" hangingPunct="1">
              <a:lnSpc>
                <a:spcPct val="80000"/>
              </a:lnSpc>
              <a:spcBef>
                <a:spcPct val="0"/>
              </a:spcBef>
              <a:defRPr/>
            </a:pPr>
            <a:endParaRPr lang="ru-RU" sz="800" b="1" smtClean="0">
              <a:solidFill>
                <a:schemeClr val="tx1"/>
              </a:solidFill>
            </a:endParaRPr>
          </a:p>
          <a:p>
            <a:pPr marL="36513" eaLnBrk="1" hangingPunct="1">
              <a:lnSpc>
                <a:spcPct val="80000"/>
              </a:lnSpc>
              <a:spcBef>
                <a:spcPct val="0"/>
              </a:spcBef>
              <a:defRPr/>
            </a:pPr>
            <a:r>
              <a:rPr lang="uk-UA" sz="1400" b="1" smtClean="0">
                <a:solidFill>
                  <a:schemeClr val="tx1"/>
                </a:solidFill>
                <a:latin typeface="Times New Roman" pitchFamily="18" charset="0"/>
                <a:cs typeface="Times New Roman" pitchFamily="18" charset="0"/>
              </a:rPr>
              <a:t>Всесвітній саміт зі сталого розвитку</a:t>
            </a:r>
            <a:endParaRPr lang="ru-RU" sz="1400" b="1" smtClean="0">
              <a:solidFill>
                <a:schemeClr val="tx1"/>
              </a:solidFill>
              <a:latin typeface="Times New Roman" pitchFamily="18" charset="0"/>
              <a:cs typeface="Times New Roman" pitchFamily="18" charset="0"/>
            </a:endParaRPr>
          </a:p>
          <a:p>
            <a:pPr marL="36513" eaLnBrk="1" hangingPunct="1">
              <a:lnSpc>
                <a:spcPct val="80000"/>
              </a:lnSpc>
              <a:spcBef>
                <a:spcPct val="0"/>
              </a:spcBef>
              <a:defRPr/>
            </a:pPr>
            <a:endParaRPr lang="ru-RU" sz="800" smtClean="0">
              <a:solidFill>
                <a:srgbClr val="79766F"/>
              </a:solidFill>
            </a:endParaRPr>
          </a:p>
        </p:txBody>
      </p:sp>
      <p:sp>
        <p:nvSpPr>
          <p:cNvPr id="13" name="Прямоугольник 12"/>
          <p:cNvSpPr/>
          <p:nvPr/>
        </p:nvSpPr>
        <p:spPr>
          <a:xfrm>
            <a:off x="357158" y="642918"/>
            <a:ext cx="3857652" cy="71438"/>
          </a:xfrm>
          <a:prstGeom prst="rect">
            <a:avLst/>
          </a:prstGeom>
          <a:solidFill>
            <a:schemeClr val="accent5">
              <a:lumMod val="50000"/>
            </a:schemeClr>
          </a:solidFill>
          <a:ln cmpd="sng">
            <a:noFill/>
          </a:ln>
          <a:scene3d>
            <a:camera prst="orthographicFront"/>
            <a:lightRig rig="threePt" dir="t"/>
          </a:scene3d>
          <a:sp3d>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pic>
        <p:nvPicPr>
          <p:cNvPr id="18452" name="Picture 6" descr="C:\Documents and Settings\Администратор\Мои документы\Загрузки\logotip animirovannyjj(2).gif"/>
          <p:cNvPicPr>
            <a:picLocks noChangeAspect="1" noChangeArrowheads="1" noCrop="1"/>
          </p:cNvPicPr>
          <p:nvPr/>
        </p:nvPicPr>
        <p:blipFill>
          <a:blip r:embed="rId4" cstate="print"/>
          <a:srcRect/>
          <a:stretch>
            <a:fillRect/>
          </a:stretch>
        </p:blipFill>
        <p:spPr bwMode="auto">
          <a:xfrm>
            <a:off x="7156450" y="0"/>
            <a:ext cx="1987550" cy="1285875"/>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40" name="Rectangle 24"/>
          <p:cNvSpPr>
            <a:spLocks noGrp="1" noChangeArrowheads="1"/>
          </p:cNvSpPr>
          <p:nvPr>
            <p:ph type="title"/>
          </p:nvPr>
        </p:nvSpPr>
        <p:spPr/>
        <p:txBody>
          <a:bodyPr>
            <a:normAutofit fontScale="90000"/>
          </a:bodyPr>
          <a:lstStyle/>
          <a:p>
            <a:r>
              <a:rPr lang="ru-RU" b="1">
                <a:solidFill>
                  <a:schemeClr val="hlink"/>
                </a:solidFill>
              </a:rPr>
              <a:t>Що таке освіта для сталого розвитку?</a:t>
            </a:r>
          </a:p>
        </p:txBody>
      </p:sp>
      <p:sp>
        <p:nvSpPr>
          <p:cNvPr id="111642" name="Rectangle 26"/>
          <p:cNvSpPr>
            <a:spLocks noGrp="1" noChangeArrowheads="1"/>
          </p:cNvSpPr>
          <p:nvPr>
            <p:ph type="body" sz="half" idx="2"/>
          </p:nvPr>
        </p:nvSpPr>
        <p:spPr/>
        <p:txBody>
          <a:bodyPr/>
          <a:lstStyle/>
          <a:p>
            <a:pPr>
              <a:lnSpc>
                <a:spcPct val="80000"/>
              </a:lnSpc>
            </a:pPr>
            <a:endParaRPr lang="ru-RU" sz="1000">
              <a:effectLst/>
            </a:endParaRPr>
          </a:p>
          <a:p>
            <a:pPr>
              <a:lnSpc>
                <a:spcPct val="80000"/>
              </a:lnSpc>
            </a:pPr>
            <a:endParaRPr lang="ru-RU" sz="1000">
              <a:effectLst/>
            </a:endParaRPr>
          </a:p>
          <a:p>
            <a:pPr lvl="3">
              <a:lnSpc>
                <a:spcPct val="80000"/>
              </a:lnSpc>
            </a:pPr>
            <a:endParaRPr lang="ru-RU" sz="700">
              <a:effectLst/>
            </a:endParaRPr>
          </a:p>
          <a:p>
            <a:pPr>
              <a:lnSpc>
                <a:spcPct val="80000"/>
              </a:lnSpc>
            </a:pPr>
            <a:r>
              <a:rPr lang="ru-RU" sz="2000" b="1" i="1">
                <a:effectLst/>
              </a:rPr>
              <a:t>Освіта для сталого розвитку базується на фундаментальному припущенні, що людство має радикально змінити сучасний хід економічного, екологічного і соціального розвитку для забезпечення здорового та якісного  життя нинішніх та майбутніх поколінь</a:t>
            </a:r>
          </a:p>
          <a:p>
            <a:pPr>
              <a:lnSpc>
                <a:spcPct val="80000"/>
              </a:lnSpc>
            </a:pPr>
            <a:endParaRPr lang="ru-RU" sz="2000" b="1" i="1"/>
          </a:p>
          <a:p>
            <a:pPr>
              <a:lnSpc>
                <a:spcPct val="80000"/>
              </a:lnSpc>
            </a:pPr>
            <a:endParaRPr lang="ru-RU" sz="2000" b="1" i="1"/>
          </a:p>
          <a:p>
            <a:pPr>
              <a:lnSpc>
                <a:spcPct val="80000"/>
              </a:lnSpc>
            </a:pPr>
            <a:endParaRPr lang="ru-RU" sz="900"/>
          </a:p>
        </p:txBody>
      </p:sp>
      <p:pic>
        <p:nvPicPr>
          <p:cNvPr id="111646" name="Picture 30" descr="ecosettlement8bi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414588"/>
            <a:ext cx="4038600" cy="2900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98027360"/>
      </p:ext>
    </p:extLst>
  </p:cSld>
  <p:clrMapOvr>
    <a:masterClrMapping/>
  </p:clrMapOvr>
  <p:transition>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42" name="Rectangle 10"/>
          <p:cNvSpPr>
            <a:spLocks noGrp="1" noChangeArrowheads="1"/>
          </p:cNvSpPr>
          <p:nvPr>
            <p:ph type="title"/>
          </p:nvPr>
        </p:nvSpPr>
        <p:spPr/>
        <p:txBody>
          <a:bodyPr>
            <a:normAutofit fontScale="90000"/>
          </a:bodyPr>
          <a:lstStyle/>
          <a:p>
            <a:r>
              <a:rPr lang="ru-RU" sz="3600" b="1" i="1" dirty="0" err="1">
                <a:solidFill>
                  <a:srgbClr val="6699FF"/>
                </a:solidFill>
              </a:rPr>
              <a:t>Що</a:t>
            </a:r>
            <a:r>
              <a:rPr lang="ru-RU" sz="3600" b="1" i="1" dirty="0">
                <a:solidFill>
                  <a:srgbClr val="6699FF"/>
                </a:solidFill>
              </a:rPr>
              <a:t> є метою </a:t>
            </a:r>
            <a:r>
              <a:rPr lang="ru-RU" sz="3600" b="1" i="1" dirty="0" err="1">
                <a:solidFill>
                  <a:srgbClr val="6699FF"/>
                </a:solidFill>
              </a:rPr>
              <a:t>освіти</a:t>
            </a:r>
            <a:r>
              <a:rPr lang="ru-RU" sz="3600" b="1" i="1" dirty="0">
                <a:solidFill>
                  <a:srgbClr val="6699FF"/>
                </a:solidFill>
              </a:rPr>
              <a:t> для </a:t>
            </a:r>
            <a:r>
              <a:rPr lang="ru-RU" sz="3600" b="1" i="1" dirty="0" err="1">
                <a:solidFill>
                  <a:srgbClr val="6699FF"/>
                </a:solidFill>
              </a:rPr>
              <a:t>сталого</a:t>
            </a:r>
            <a:r>
              <a:rPr lang="ru-RU" sz="3600" b="1" i="1" dirty="0">
                <a:solidFill>
                  <a:srgbClr val="6699FF"/>
                </a:solidFill>
              </a:rPr>
              <a:t> </a:t>
            </a:r>
            <a:r>
              <a:rPr lang="ru-RU" sz="3600" b="1" i="1" dirty="0" err="1">
                <a:solidFill>
                  <a:srgbClr val="6699FF"/>
                </a:solidFill>
              </a:rPr>
              <a:t>розвитку</a:t>
            </a:r>
            <a:r>
              <a:rPr lang="ru-RU" sz="3600" b="1" i="1" dirty="0">
                <a:solidFill>
                  <a:srgbClr val="6699FF"/>
                </a:solidFill>
              </a:rPr>
              <a:t>?</a:t>
            </a:r>
          </a:p>
        </p:txBody>
      </p:sp>
      <p:sp>
        <p:nvSpPr>
          <p:cNvPr id="120841" name="Rectangle 9"/>
          <p:cNvSpPr>
            <a:spLocks noGrp="1" noChangeArrowheads="1"/>
          </p:cNvSpPr>
          <p:nvPr>
            <p:ph type="body" sz="half" idx="1"/>
          </p:nvPr>
        </p:nvSpPr>
        <p:spPr>
          <a:xfrm>
            <a:off x="457200" y="1600200"/>
            <a:ext cx="4041775" cy="4530725"/>
          </a:xfrm>
        </p:spPr>
        <p:txBody>
          <a:bodyPr/>
          <a:lstStyle/>
          <a:p>
            <a:pPr>
              <a:lnSpc>
                <a:spcPct val="80000"/>
              </a:lnSpc>
            </a:pPr>
            <a:r>
              <a:rPr lang="uk-UA" sz="2400" b="1" i="1"/>
              <a:t>Формування мислення, орієнтованого на стале майбутнє та відповідні смисложиттєві цінності і пріоритети – ключова мета освіти для сталого розвитку</a:t>
            </a:r>
          </a:p>
          <a:p>
            <a:pPr>
              <a:lnSpc>
                <a:spcPct val="80000"/>
              </a:lnSpc>
            </a:pPr>
            <a:endParaRPr lang="ru-RU" sz="2400" b="1" i="1"/>
          </a:p>
        </p:txBody>
      </p:sp>
      <p:pic>
        <p:nvPicPr>
          <p:cNvPr id="120850" name="Picture 18" descr="Оксана Городова_Счастье есть!!!"/>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57788" y="1600200"/>
            <a:ext cx="3017837" cy="4530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30091385"/>
      </p:ext>
    </p:extLst>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Rectangle 4"/>
          <p:cNvSpPr>
            <a:spLocks noGrp="1" noChangeArrowheads="1"/>
          </p:cNvSpPr>
          <p:nvPr>
            <p:ph type="title"/>
          </p:nvPr>
        </p:nvSpPr>
        <p:spPr>
          <a:xfrm>
            <a:off x="179388" y="260350"/>
            <a:ext cx="8229600" cy="1139825"/>
          </a:xfrm>
        </p:spPr>
        <p:txBody>
          <a:bodyPr>
            <a:normAutofit fontScale="90000"/>
          </a:bodyPr>
          <a:lstStyle/>
          <a:p>
            <a:r>
              <a:rPr lang="ru-RU" sz="4000">
                <a:solidFill>
                  <a:schemeClr val="hlink"/>
                </a:solidFill>
              </a:rPr>
              <a:t>Яким є зміст освіти для сталого розвитку?</a:t>
            </a:r>
          </a:p>
        </p:txBody>
      </p:sp>
      <p:sp>
        <p:nvSpPr>
          <p:cNvPr id="155653" name="Rectangle 5"/>
          <p:cNvSpPr>
            <a:spLocks noGrp="1" noChangeArrowheads="1"/>
          </p:cNvSpPr>
          <p:nvPr>
            <p:ph type="body" sz="half" idx="1"/>
          </p:nvPr>
        </p:nvSpPr>
        <p:spPr>
          <a:xfrm>
            <a:off x="0" y="1628775"/>
            <a:ext cx="8964613" cy="2879725"/>
          </a:xfrm>
        </p:spPr>
        <p:txBody>
          <a:bodyPr/>
          <a:lstStyle/>
          <a:p>
            <a:pPr>
              <a:lnSpc>
                <a:spcPct val="80000"/>
              </a:lnSpc>
              <a:buFont typeface="Wingdings" pitchFamily="2" charset="2"/>
              <a:buNone/>
            </a:pPr>
            <a:r>
              <a:rPr lang="ru-RU" sz="900"/>
              <a:t>	</a:t>
            </a:r>
            <a:r>
              <a:rPr lang="ru-RU" sz="1800" b="1" i="1">
                <a:solidFill>
                  <a:schemeClr val="folHlink"/>
                </a:solidFill>
              </a:rPr>
              <a:t>Складовими змісту освіти для сталого розвитку є:</a:t>
            </a:r>
          </a:p>
          <a:p>
            <a:pPr>
              <a:lnSpc>
                <a:spcPct val="80000"/>
              </a:lnSpc>
              <a:buFont typeface="Wingdings" pitchFamily="2" charset="2"/>
              <a:buNone/>
            </a:pPr>
            <a:endParaRPr lang="ru-RU" sz="1800" b="1" i="1">
              <a:solidFill>
                <a:schemeClr val="folHlink"/>
              </a:solidFill>
            </a:endParaRPr>
          </a:p>
          <a:p>
            <a:pPr>
              <a:lnSpc>
                <a:spcPct val="80000"/>
              </a:lnSpc>
              <a:buFont typeface="Wingdings" pitchFamily="2" charset="2"/>
              <a:buNone/>
            </a:pPr>
            <a:r>
              <a:rPr lang="ru-RU" sz="1800" b="1" i="1"/>
              <a:t>	• якість життя, соціальна справедливість та  рівноправність;</a:t>
            </a:r>
          </a:p>
          <a:p>
            <a:pPr>
              <a:lnSpc>
                <a:spcPct val="80000"/>
              </a:lnSpc>
              <a:buFont typeface="Wingdings" pitchFamily="2" charset="2"/>
              <a:buNone/>
            </a:pPr>
            <a:r>
              <a:rPr lang="ru-RU" sz="1800" b="1" i="1"/>
              <a:t>	• збереження різноманіття: культурного, соціального та біологічного;</a:t>
            </a:r>
          </a:p>
          <a:p>
            <a:pPr>
              <a:lnSpc>
                <a:spcPct val="80000"/>
              </a:lnSpc>
              <a:buFont typeface="Wingdings" pitchFamily="2" charset="2"/>
              <a:buNone/>
            </a:pPr>
            <a:r>
              <a:rPr lang="ru-RU" sz="1800" b="1" i="1"/>
              <a:t>	• взаємозв'язок: у суспільстві, економіці та довкіллі;</a:t>
            </a:r>
          </a:p>
          <a:p>
            <a:pPr>
              <a:lnSpc>
                <a:spcPct val="80000"/>
              </a:lnSpc>
              <a:buFont typeface="Wingdings" pitchFamily="2" charset="2"/>
              <a:buNone/>
            </a:pPr>
            <a:r>
              <a:rPr lang="ru-RU" sz="1800" b="1" i="1"/>
              <a:t>	• усвідомлення відповідальності перед майбутніми поколіннями;</a:t>
            </a:r>
          </a:p>
          <a:p>
            <a:pPr>
              <a:lnSpc>
                <a:spcPct val="80000"/>
              </a:lnSpc>
              <a:buFont typeface="Wingdings" pitchFamily="2" charset="2"/>
              <a:buNone/>
            </a:pPr>
            <a:r>
              <a:rPr lang="ru-RU" sz="1800" b="1" i="1"/>
              <a:t>	• громадянська позиція, права та обов'язки громадян;</a:t>
            </a:r>
          </a:p>
          <a:p>
            <a:pPr>
              <a:lnSpc>
                <a:spcPct val="80000"/>
              </a:lnSpc>
              <a:buFont typeface="Wingdings" pitchFamily="2" charset="2"/>
              <a:buNone/>
            </a:pPr>
            <a:r>
              <a:rPr lang="ru-RU" sz="1800" b="1" i="1"/>
              <a:t>	• потреби та права майбутніх поколінь на якісне життя.</a:t>
            </a:r>
          </a:p>
        </p:txBody>
      </p:sp>
      <p:pic>
        <p:nvPicPr>
          <p:cNvPr id="155658" name="Picture 10" descr="j019538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635375" y="4452938"/>
            <a:ext cx="2355850" cy="2405062"/>
          </a:xfrm>
        </p:spPr>
      </p:pic>
    </p:spTree>
    <p:extLst>
      <p:ext uri="{BB962C8B-B14F-4D97-AF65-F5344CB8AC3E}">
        <p14:creationId xmlns:p14="http://schemas.microsoft.com/office/powerpoint/2010/main" val="458515940"/>
      </p:ext>
    </p:extLst>
  </p:cSld>
  <p:clrMapOvr>
    <a:masterClrMapping/>
  </p:clrMapOvr>
  <p:transition>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88" name="Rectangle 28"/>
          <p:cNvSpPr>
            <a:spLocks noGrp="1" noChangeArrowheads="1"/>
          </p:cNvSpPr>
          <p:nvPr>
            <p:ph type="title"/>
          </p:nvPr>
        </p:nvSpPr>
        <p:spPr>
          <a:xfrm>
            <a:off x="395536" y="260648"/>
            <a:ext cx="8229600" cy="1143000"/>
          </a:xfrm>
        </p:spPr>
        <p:txBody>
          <a:bodyPr/>
          <a:lstStyle/>
          <a:p>
            <a:r>
              <a:rPr lang="uk-UA" sz="2800" b="1" dirty="0">
                <a:solidFill>
                  <a:srgbClr val="C00000"/>
                </a:solidFill>
              </a:rPr>
              <a:t>Пріоритетні напрямки </a:t>
            </a:r>
            <a:br>
              <a:rPr lang="uk-UA" sz="2800" b="1" dirty="0">
                <a:solidFill>
                  <a:srgbClr val="C00000"/>
                </a:solidFill>
              </a:rPr>
            </a:br>
            <a:r>
              <a:rPr lang="uk-UA" sz="2800" b="1" dirty="0">
                <a:solidFill>
                  <a:srgbClr val="C00000"/>
                </a:solidFill>
              </a:rPr>
              <a:t>освіти для сталого розвитку:</a:t>
            </a:r>
            <a:endParaRPr lang="ru-RU" sz="2800" b="1" dirty="0">
              <a:solidFill>
                <a:srgbClr val="C00000"/>
              </a:solidFill>
            </a:endParaRPr>
          </a:p>
        </p:txBody>
      </p:sp>
      <p:sp>
        <p:nvSpPr>
          <p:cNvPr id="168965" name="Rectangle 5"/>
          <p:cNvSpPr>
            <a:spLocks noGrp="1" noChangeArrowheads="1"/>
          </p:cNvSpPr>
          <p:nvPr>
            <p:ph type="body" sz="half" idx="1"/>
          </p:nvPr>
        </p:nvSpPr>
        <p:spPr>
          <a:xfrm>
            <a:off x="457200" y="1600200"/>
            <a:ext cx="4043363" cy="4997450"/>
          </a:xfrm>
        </p:spPr>
        <p:txBody>
          <a:bodyPr/>
          <a:lstStyle/>
          <a:p>
            <a:pPr>
              <a:lnSpc>
                <a:spcPct val="80000"/>
              </a:lnSpc>
            </a:pPr>
            <a:r>
              <a:rPr lang="uk-UA" sz="2000" i="1"/>
              <a:t>виховання культури розумного споживання енергії та води, зменшення марних витрат сировини, кількості відходів;</a:t>
            </a:r>
          </a:p>
          <a:p>
            <a:pPr>
              <a:lnSpc>
                <a:spcPct val="80000"/>
              </a:lnSpc>
            </a:pPr>
            <a:r>
              <a:rPr lang="uk-UA" sz="2000" i="1"/>
              <a:t>впровадження принципів, норм та цінностей екологічної етики та етики відповідальності;</a:t>
            </a:r>
          </a:p>
          <a:p>
            <a:pPr>
              <a:lnSpc>
                <a:spcPct val="80000"/>
              </a:lnSpc>
            </a:pPr>
            <a:r>
              <a:rPr lang="uk-UA" sz="2000" i="1"/>
              <a:t>розвиток духовного потенціалу особистості </a:t>
            </a:r>
            <a:r>
              <a:rPr lang="ru-RU" sz="2000" i="1"/>
              <a:t> на засадах особистісно-орієнтованої педагогіки;</a:t>
            </a:r>
          </a:p>
          <a:p>
            <a:pPr>
              <a:lnSpc>
                <a:spcPct val="80000"/>
              </a:lnSpc>
            </a:pPr>
            <a:r>
              <a:rPr lang="uk-UA" sz="2000" i="1"/>
              <a:t>розвиток інформаційної культури особистості, основ критичного мислення та медіа-грамотності;</a:t>
            </a:r>
            <a:endParaRPr lang="ru-RU" sz="2000" i="1"/>
          </a:p>
        </p:txBody>
      </p:sp>
      <p:sp>
        <p:nvSpPr>
          <p:cNvPr id="168992" name="Rectangle 32"/>
          <p:cNvSpPr>
            <a:spLocks noGrp="1" noChangeArrowheads="1"/>
          </p:cNvSpPr>
          <p:nvPr>
            <p:ph type="body" sz="half" idx="2"/>
          </p:nvPr>
        </p:nvSpPr>
        <p:spPr/>
        <p:txBody>
          <a:bodyPr/>
          <a:lstStyle/>
          <a:p>
            <a:pPr>
              <a:lnSpc>
                <a:spcPct val="90000"/>
              </a:lnSpc>
            </a:pPr>
            <a:r>
              <a:rPr lang="uk-UA" sz="2000" i="1" dirty="0"/>
              <a:t>Впровадження норм міжособистісної та міжкультурної взаємодії на засадах принципів </a:t>
            </a:r>
            <a:r>
              <a:rPr lang="uk-UA" sz="2000" i="1" dirty="0" err="1"/>
              <a:t>полікультурності</a:t>
            </a:r>
            <a:r>
              <a:rPr lang="uk-UA" sz="2000" i="1" dirty="0"/>
              <a:t> та толерантності</a:t>
            </a:r>
            <a:r>
              <a:rPr lang="ru-RU" sz="2000" i="1" dirty="0"/>
              <a:t>;</a:t>
            </a:r>
          </a:p>
          <a:p>
            <a:pPr>
              <a:lnSpc>
                <a:spcPct val="90000"/>
              </a:lnSpc>
            </a:pPr>
            <a:r>
              <a:rPr lang="uk-UA" sz="2000" i="1" dirty="0"/>
              <a:t>розвиток правової культури особистості, основ громадянськості;</a:t>
            </a:r>
          </a:p>
          <a:p>
            <a:pPr>
              <a:lnSpc>
                <a:spcPct val="90000"/>
              </a:lnSpc>
            </a:pPr>
            <a:r>
              <a:rPr lang="uk-UA" sz="2000" i="1" dirty="0"/>
              <a:t>формування культури здоров</a:t>
            </a:r>
            <a:r>
              <a:rPr lang="ru-RU" sz="2000" i="1" dirty="0"/>
              <a:t>’</a:t>
            </a:r>
            <a:r>
              <a:rPr lang="uk-UA" sz="2000" i="1" dirty="0"/>
              <a:t>я підлітків на засадах розуміння єдності природи та людини, залежності здоров</a:t>
            </a:r>
            <a:r>
              <a:rPr lang="ru-RU" sz="2000" i="1" dirty="0"/>
              <a:t>’</a:t>
            </a:r>
            <a:r>
              <a:rPr lang="uk-UA" sz="2000" i="1" dirty="0"/>
              <a:t>я людини від стану довкілля.</a:t>
            </a:r>
            <a:endParaRPr lang="ru-RU" sz="2000" i="1" dirty="0"/>
          </a:p>
        </p:txBody>
      </p:sp>
    </p:spTree>
    <p:extLst>
      <p:ext uri="{BB962C8B-B14F-4D97-AF65-F5344CB8AC3E}">
        <p14:creationId xmlns:p14="http://schemas.microsoft.com/office/powerpoint/2010/main" val="1458111892"/>
      </p:ext>
    </p:extLst>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normAutofit fontScale="90000"/>
          </a:bodyPr>
          <a:lstStyle/>
          <a:p>
            <a:r>
              <a:rPr lang="uk-UA" sz="3600" b="1" i="1" dirty="0">
                <a:solidFill>
                  <a:srgbClr val="C00000"/>
                </a:solidFill>
              </a:rPr>
              <a:t>Які виховні принципи визначають сутність освіти для сталого розвитку?</a:t>
            </a:r>
            <a:endParaRPr lang="ru-RU" sz="3600" b="1" i="1" dirty="0">
              <a:solidFill>
                <a:srgbClr val="C00000"/>
              </a:solidFill>
            </a:endParaRPr>
          </a:p>
        </p:txBody>
      </p:sp>
      <p:sp>
        <p:nvSpPr>
          <p:cNvPr id="245763" name="Rectangle 3"/>
          <p:cNvSpPr>
            <a:spLocks noGrp="1" noChangeArrowheads="1"/>
          </p:cNvSpPr>
          <p:nvPr>
            <p:ph type="body" sz="half" idx="2"/>
          </p:nvPr>
        </p:nvSpPr>
        <p:spPr/>
        <p:txBody>
          <a:bodyPr/>
          <a:lstStyle/>
          <a:p>
            <a:pPr>
              <a:lnSpc>
                <a:spcPct val="80000"/>
              </a:lnSpc>
            </a:pPr>
            <a:r>
              <a:rPr lang="ru-RU" sz="1800" b="1" i="1"/>
              <a:t>можливість учнями висловлювати та відстоювати власну точку зору;</a:t>
            </a:r>
          </a:p>
          <a:p>
            <a:pPr>
              <a:lnSpc>
                <a:spcPct val="80000"/>
              </a:lnSpc>
            </a:pPr>
            <a:r>
              <a:rPr lang="ru-RU" sz="1800" b="1" i="1"/>
              <a:t> мислити критично;</a:t>
            </a:r>
          </a:p>
          <a:p>
            <a:pPr>
              <a:lnSpc>
                <a:spcPct val="80000"/>
              </a:lnSpc>
            </a:pPr>
            <a:r>
              <a:rPr lang="ru-RU" sz="1800" b="1" i="1"/>
              <a:t>вчитися працювати у команді, домовлятися та поважати демократичні рішення;</a:t>
            </a:r>
          </a:p>
          <a:p>
            <a:pPr>
              <a:lnSpc>
                <a:spcPct val="80000"/>
              </a:lnSpc>
            </a:pPr>
            <a:r>
              <a:rPr lang="uk-UA" sz="1800" b="1" i="1"/>
              <a:t>бути толерантними та відповідальними;</a:t>
            </a:r>
          </a:p>
          <a:p>
            <a:pPr>
              <a:lnSpc>
                <a:spcPct val="80000"/>
              </a:lnSpc>
            </a:pPr>
            <a:r>
              <a:rPr lang="uk-UA" sz="1800" b="1" i="1"/>
              <a:t>бути відкритими для навчання та самонавчання;</a:t>
            </a:r>
          </a:p>
          <a:p>
            <a:pPr>
              <a:lnSpc>
                <a:spcPct val="80000"/>
              </a:lnSpc>
            </a:pPr>
            <a:r>
              <a:rPr lang="uk-UA" sz="1800" b="1" i="1"/>
              <a:t>вміти приймати самостійні рішення у власному повсякденному житті</a:t>
            </a:r>
            <a:r>
              <a:rPr lang="ru-RU" sz="1800"/>
              <a:t>.</a:t>
            </a:r>
          </a:p>
        </p:txBody>
      </p:sp>
      <p:pic>
        <p:nvPicPr>
          <p:cNvPr id="245767" name="Picture 7" descr="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351088"/>
            <a:ext cx="4038600" cy="302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89062963"/>
      </p:ext>
    </p:extLst>
  </p:cSld>
  <p:clrMapOvr>
    <a:masterClrMapping/>
  </p:clrMapOvr>
  <p:transition>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normAutofit fontScale="90000"/>
          </a:bodyPr>
          <a:lstStyle/>
          <a:p>
            <a:r>
              <a:rPr lang="ru-RU" sz="3200" b="1" i="1" dirty="0">
                <a:solidFill>
                  <a:srgbClr val="C00000"/>
                </a:solidFill>
              </a:rPr>
              <a:t>Яку роль </a:t>
            </a:r>
            <a:r>
              <a:rPr lang="ru-RU" sz="3200" b="1" i="1" dirty="0" err="1">
                <a:solidFill>
                  <a:srgbClr val="C00000"/>
                </a:solidFill>
              </a:rPr>
              <a:t>відіграє</a:t>
            </a:r>
            <a:r>
              <a:rPr lang="ru-RU" sz="3200" b="1" i="1" dirty="0">
                <a:solidFill>
                  <a:srgbClr val="C00000"/>
                </a:solidFill>
              </a:rPr>
              <a:t> </a:t>
            </a:r>
            <a:r>
              <a:rPr lang="ru-RU" sz="3200" b="1" i="1" dirty="0" err="1">
                <a:solidFill>
                  <a:srgbClr val="C00000"/>
                </a:solidFill>
              </a:rPr>
              <a:t>екологічна</a:t>
            </a:r>
            <a:r>
              <a:rPr lang="ru-RU" sz="3200" b="1" i="1" dirty="0">
                <a:solidFill>
                  <a:srgbClr val="C00000"/>
                </a:solidFill>
              </a:rPr>
              <a:t> </a:t>
            </a:r>
            <a:r>
              <a:rPr lang="ru-RU" sz="3200" b="1" i="1" dirty="0" err="1">
                <a:solidFill>
                  <a:srgbClr val="C00000"/>
                </a:solidFill>
              </a:rPr>
              <a:t>освіта</a:t>
            </a:r>
            <a:r>
              <a:rPr lang="ru-RU" sz="3200" b="1" i="1" dirty="0">
                <a:solidFill>
                  <a:srgbClr val="C00000"/>
                </a:solidFill>
              </a:rPr>
              <a:t> у </a:t>
            </a:r>
            <a:r>
              <a:rPr lang="ru-RU" sz="3200" b="1" i="1" dirty="0" err="1">
                <a:solidFill>
                  <a:srgbClr val="C00000"/>
                </a:solidFill>
              </a:rPr>
              <a:t>процесі</a:t>
            </a:r>
            <a:r>
              <a:rPr lang="ru-RU" sz="3200" b="1" i="1" dirty="0">
                <a:solidFill>
                  <a:srgbClr val="C00000"/>
                </a:solidFill>
              </a:rPr>
              <a:t> </a:t>
            </a:r>
            <a:r>
              <a:rPr lang="ru-RU" sz="3200" b="1" i="1" dirty="0" err="1">
                <a:solidFill>
                  <a:srgbClr val="C00000"/>
                </a:solidFill>
              </a:rPr>
              <a:t>впровадження</a:t>
            </a:r>
            <a:r>
              <a:rPr lang="ru-RU" sz="3200" b="1" i="1" dirty="0">
                <a:solidFill>
                  <a:srgbClr val="C00000"/>
                </a:solidFill>
              </a:rPr>
              <a:t/>
            </a:r>
            <a:br>
              <a:rPr lang="ru-RU" sz="3200" b="1" i="1" dirty="0">
                <a:solidFill>
                  <a:srgbClr val="C00000"/>
                </a:solidFill>
              </a:rPr>
            </a:br>
            <a:r>
              <a:rPr lang="ru-RU" sz="3200" b="1" i="1" dirty="0" err="1">
                <a:solidFill>
                  <a:srgbClr val="C00000"/>
                </a:solidFill>
              </a:rPr>
              <a:t>освіти</a:t>
            </a:r>
            <a:r>
              <a:rPr lang="ru-RU" sz="3200" b="1" i="1" dirty="0">
                <a:solidFill>
                  <a:srgbClr val="C00000"/>
                </a:solidFill>
              </a:rPr>
              <a:t> для </a:t>
            </a:r>
            <a:r>
              <a:rPr lang="ru-RU" sz="3200" b="1" i="1" dirty="0" err="1">
                <a:solidFill>
                  <a:srgbClr val="C00000"/>
                </a:solidFill>
              </a:rPr>
              <a:t>сталого</a:t>
            </a:r>
            <a:r>
              <a:rPr lang="ru-RU" sz="3200" b="1" i="1" dirty="0">
                <a:solidFill>
                  <a:srgbClr val="C00000"/>
                </a:solidFill>
              </a:rPr>
              <a:t> </a:t>
            </a:r>
            <a:r>
              <a:rPr lang="ru-RU" sz="3200" b="1" i="1" dirty="0" err="1">
                <a:solidFill>
                  <a:srgbClr val="C00000"/>
                </a:solidFill>
              </a:rPr>
              <a:t>розвитку</a:t>
            </a:r>
            <a:r>
              <a:rPr lang="ru-RU" sz="3200" b="1" i="1" dirty="0">
                <a:solidFill>
                  <a:srgbClr val="C00000"/>
                </a:solidFill>
              </a:rPr>
              <a:t>?</a:t>
            </a:r>
          </a:p>
        </p:txBody>
      </p:sp>
      <p:sp>
        <p:nvSpPr>
          <p:cNvPr id="247812" name="Rectangle 4"/>
          <p:cNvSpPr>
            <a:spLocks noGrp="1" noChangeArrowheads="1"/>
          </p:cNvSpPr>
          <p:nvPr>
            <p:ph type="body" sz="half" idx="1"/>
          </p:nvPr>
        </p:nvSpPr>
        <p:spPr/>
        <p:txBody>
          <a:bodyPr/>
          <a:lstStyle/>
          <a:p>
            <a:pPr>
              <a:lnSpc>
                <a:spcPct val="90000"/>
              </a:lnSpc>
            </a:pPr>
            <a:r>
              <a:rPr lang="ru-RU" sz="2400" i="1"/>
              <a:t>Екологічна освіта була передумовою виникнення освіти для сталого розвитку та стала її базою. </a:t>
            </a:r>
          </a:p>
          <a:p>
            <a:pPr>
              <a:lnSpc>
                <a:spcPct val="90000"/>
              </a:lnSpc>
            </a:pPr>
            <a:r>
              <a:rPr lang="ru-RU" sz="2400" i="1"/>
              <a:t>Зараз освіта для сталого розвитку охопила всі сфери діяльності людини і уособлює значно ширше поняття, ніж екологічна освіта.</a:t>
            </a:r>
          </a:p>
        </p:txBody>
      </p:sp>
      <p:pic>
        <p:nvPicPr>
          <p:cNvPr id="247823" name="Picture 15" descr="LandingpagemainbannerSustainability59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476375" y="4032250"/>
            <a:ext cx="6337300" cy="282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75369579"/>
      </p:ext>
    </p:extLst>
  </p:cSld>
  <p:clrMapOvr>
    <a:masterClrMapping/>
  </p:clrMapOvr>
  <p:transition>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smtClean="0">
                <a:solidFill>
                  <a:srgbClr val="C00000"/>
                </a:solidFill>
              </a:rPr>
              <a:t>Екологічна компонента</a:t>
            </a:r>
            <a:endParaRPr lang="ru-RU" b="1" i="1" dirty="0">
              <a:solidFill>
                <a:srgbClr val="C00000"/>
              </a:solidFill>
            </a:endParaRPr>
          </a:p>
        </p:txBody>
      </p:sp>
      <p:sp>
        <p:nvSpPr>
          <p:cNvPr id="3" name="Объект 2"/>
          <p:cNvSpPr>
            <a:spLocks noGrp="1"/>
          </p:cNvSpPr>
          <p:nvPr>
            <p:ph idx="1"/>
          </p:nvPr>
        </p:nvSpPr>
        <p:spPr/>
        <p:txBody>
          <a:bodyPr>
            <a:normAutofit fontScale="70000" lnSpcReduction="20000"/>
          </a:bodyPr>
          <a:lstStyle/>
          <a:p>
            <a:pPr lvl="0"/>
            <a:r>
              <a:rPr lang="uk-UA" dirty="0"/>
              <a:t>засвоєння учнями знань щодо стану довкілля, органічної єдності людини та природи, заходів зі збереження цілісності природних екосистем, способів виходу з екологічної кризи;</a:t>
            </a:r>
            <a:endParaRPr lang="ru-RU" dirty="0"/>
          </a:p>
          <a:p>
            <a:pPr lvl="0"/>
            <a:r>
              <a:rPr lang="uk-UA" dirty="0"/>
              <a:t>формування екологічного світогляду та </a:t>
            </a:r>
            <a:r>
              <a:rPr lang="uk-UA" dirty="0" err="1"/>
              <a:t>екокультури</a:t>
            </a:r>
            <a:r>
              <a:rPr lang="uk-UA" dirty="0"/>
              <a:t> на засадах розкриття змісту та впровадження норм і принципів екологічної етики та етики відповідальності;</a:t>
            </a:r>
            <a:endParaRPr lang="ru-RU" dirty="0"/>
          </a:p>
          <a:p>
            <a:pPr lvl="0"/>
            <a:r>
              <a:rPr lang="ru-RU" dirty="0" err="1"/>
              <a:t>виховання</a:t>
            </a:r>
            <a:r>
              <a:rPr lang="ru-RU" dirty="0"/>
              <a:t> </a:t>
            </a:r>
            <a:r>
              <a:rPr lang="ru-RU" dirty="0" err="1"/>
              <a:t>патріоти</a:t>
            </a:r>
            <a:r>
              <a:rPr lang="uk-UA" dirty="0" err="1"/>
              <a:t>чних</a:t>
            </a:r>
            <a:r>
              <a:rPr lang="uk-UA" dirty="0"/>
              <a:t> почуттів</a:t>
            </a:r>
            <a:r>
              <a:rPr lang="ru-RU" dirty="0"/>
              <a:t>,</a:t>
            </a:r>
            <a:r>
              <a:rPr lang="uk-UA" dirty="0"/>
              <a:t> любові до рідного краю як складових екологічної освіти для сталого розвитку;</a:t>
            </a:r>
            <a:endParaRPr lang="ru-RU" dirty="0"/>
          </a:p>
          <a:p>
            <a:pPr lvl="0"/>
            <a:r>
              <a:rPr lang="uk-UA" dirty="0"/>
              <a:t>засвоєння основних знань та умінь щодо здорового способу життя, гармонізації стосунків між людиною та природним середовищем;</a:t>
            </a:r>
            <a:endParaRPr lang="ru-RU" dirty="0"/>
          </a:p>
          <a:p>
            <a:pPr lvl="0"/>
            <a:r>
              <a:rPr lang="uk-UA" dirty="0"/>
              <a:t>прилучення до екологічного руху, розвиток екологічних організацій на рівні шкільних та позашкільних закладів освіти дніпропетровського регіону.</a:t>
            </a:r>
            <a:endParaRPr lang="ru-RU" dirty="0"/>
          </a:p>
          <a:p>
            <a:endParaRPr lang="ru-RU" dirty="0"/>
          </a:p>
        </p:txBody>
      </p:sp>
    </p:spTree>
    <p:extLst>
      <p:ext uri="{BB962C8B-B14F-4D97-AF65-F5344CB8AC3E}">
        <p14:creationId xmlns:p14="http://schemas.microsoft.com/office/powerpoint/2010/main" val="1833929229"/>
      </p:ext>
    </p:extLst>
  </p:cSld>
  <p:clrMapOvr>
    <a:masterClrMapping/>
  </p:clrMapOvr>
  <p:transition>
    <p:diamon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smtClean="0">
                <a:solidFill>
                  <a:srgbClr val="C00000"/>
                </a:solidFill>
              </a:rPr>
              <a:t>Правова компонента</a:t>
            </a:r>
            <a:endParaRPr lang="ru-RU" b="1" i="1" dirty="0">
              <a:solidFill>
                <a:srgbClr val="C00000"/>
              </a:solidFill>
            </a:endParaRPr>
          </a:p>
        </p:txBody>
      </p:sp>
      <p:sp>
        <p:nvSpPr>
          <p:cNvPr id="3" name="Объект 2"/>
          <p:cNvSpPr>
            <a:spLocks noGrp="1"/>
          </p:cNvSpPr>
          <p:nvPr>
            <p:ph idx="1"/>
          </p:nvPr>
        </p:nvSpPr>
        <p:spPr/>
        <p:txBody>
          <a:bodyPr>
            <a:normAutofit fontScale="77500" lnSpcReduction="20000"/>
          </a:bodyPr>
          <a:lstStyle/>
          <a:p>
            <a:pPr lvl="0"/>
            <a:r>
              <a:rPr lang="uk-UA" dirty="0"/>
              <a:t>засвоєння учнями знань щодо реалізації прав людини та дитини згідно концепції сталого розвитку;</a:t>
            </a:r>
            <a:endParaRPr lang="ru-RU" dirty="0"/>
          </a:p>
          <a:p>
            <a:pPr lvl="0"/>
            <a:r>
              <a:rPr lang="uk-UA" dirty="0"/>
              <a:t>розкриття змісту норм демократії, правової культури громадян, ролі громадськості у вирішенні екологічних та соціально-економічних проблем;</a:t>
            </a:r>
            <a:endParaRPr lang="ru-RU" dirty="0"/>
          </a:p>
          <a:p>
            <a:pPr lvl="0"/>
            <a:r>
              <a:rPr lang="uk-UA" dirty="0"/>
              <a:t>залучення учнів у процеси шкільного самоврядування, практичної реалізації громадянськості як особистісної та  колективної відповідальної поведінки у контексті реалізації норм та принципів сталого розвитку;</a:t>
            </a:r>
            <a:endParaRPr lang="ru-RU" dirty="0"/>
          </a:p>
          <a:p>
            <a:pPr lvl="0"/>
            <a:r>
              <a:rPr lang="uk-UA" dirty="0"/>
              <a:t>привчання дітей до відкритого й вільного виразу своїх думок на основі реалізації ідей педагогіки співробітництва, розвиток навичок аргументування своєї думки.  </a:t>
            </a:r>
            <a:endParaRPr lang="ru-RU" dirty="0"/>
          </a:p>
          <a:p>
            <a:endParaRPr lang="ru-RU" dirty="0"/>
          </a:p>
        </p:txBody>
      </p:sp>
    </p:spTree>
    <p:extLst>
      <p:ext uri="{BB962C8B-B14F-4D97-AF65-F5344CB8AC3E}">
        <p14:creationId xmlns:p14="http://schemas.microsoft.com/office/powerpoint/2010/main" val="1488316769"/>
      </p:ext>
    </p:extLst>
  </p:cSld>
  <p:clrMapOvr>
    <a:masterClrMapping/>
  </p:clrMapOvr>
  <p:transition>
    <p:diamon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a:solidFill>
                  <a:srgbClr val="0070C0"/>
                </a:solidFill>
              </a:rPr>
              <a:t>Соціально-економічна компонента </a:t>
            </a:r>
            <a:endParaRPr lang="ru-RU" b="1" i="1" dirty="0">
              <a:solidFill>
                <a:srgbClr val="0070C0"/>
              </a:solidFill>
            </a:endParaRPr>
          </a:p>
        </p:txBody>
      </p:sp>
      <p:sp>
        <p:nvSpPr>
          <p:cNvPr id="3" name="Объект 2"/>
          <p:cNvSpPr>
            <a:spLocks noGrp="1"/>
          </p:cNvSpPr>
          <p:nvPr>
            <p:ph idx="1"/>
          </p:nvPr>
        </p:nvSpPr>
        <p:spPr/>
        <p:txBody>
          <a:bodyPr>
            <a:normAutofit fontScale="77500" lnSpcReduction="20000"/>
          </a:bodyPr>
          <a:lstStyle/>
          <a:p>
            <a:pPr lvl="0"/>
            <a:r>
              <a:rPr lang="uk-UA" dirty="0"/>
              <a:t>розкриття змісту поняття «якісне життя» як однієї зі складових концепції сталого розвитку;</a:t>
            </a:r>
            <a:endParaRPr lang="ru-RU" dirty="0"/>
          </a:p>
          <a:p>
            <a:pPr lvl="0"/>
            <a:r>
              <a:rPr lang="uk-UA" dirty="0"/>
              <a:t>прищеплення навичок розумного </a:t>
            </a:r>
            <a:r>
              <a:rPr lang="uk-UA" dirty="0" err="1"/>
              <a:t>ресурсо-</a:t>
            </a:r>
            <a:r>
              <a:rPr lang="uk-UA" dirty="0"/>
              <a:t> та енергоспоживання, раціонального використання предметів споживання, зменшення марних витрат сировини;</a:t>
            </a:r>
            <a:endParaRPr lang="ru-RU" dirty="0"/>
          </a:p>
          <a:p>
            <a:pPr lvl="0"/>
            <a:r>
              <a:rPr lang="uk-UA" dirty="0"/>
              <a:t>впровадження норм соціальної справедливості, попередження проявів насильства та несправедливості у відносинах між дітьми та дітьми і дорослими;</a:t>
            </a:r>
            <a:endParaRPr lang="ru-RU" dirty="0"/>
          </a:p>
          <a:p>
            <a:pPr lvl="0"/>
            <a:r>
              <a:rPr lang="uk-UA" dirty="0"/>
              <a:t>розвиток високого рівня соціальної мобільності дітей, виховання в них культури </a:t>
            </a:r>
            <a:r>
              <a:rPr lang="uk-UA" dirty="0" err="1"/>
              <a:t>інноваційності</a:t>
            </a:r>
            <a:r>
              <a:rPr lang="uk-UA" dirty="0"/>
              <a:t> та успішності, що сприятиме більшої адаптації до динаміки життя у сучасному постіндустріальному суспільстві.</a:t>
            </a:r>
            <a:endParaRPr lang="ru-RU" dirty="0"/>
          </a:p>
          <a:p>
            <a:endParaRPr lang="ru-RU" dirty="0"/>
          </a:p>
        </p:txBody>
      </p:sp>
    </p:spTree>
    <p:extLst>
      <p:ext uri="{BB962C8B-B14F-4D97-AF65-F5344CB8AC3E}">
        <p14:creationId xmlns:p14="http://schemas.microsoft.com/office/powerpoint/2010/main" val="3742763122"/>
      </p:ext>
    </p:extLst>
  </p:cSld>
  <p:clrMapOvr>
    <a:masterClrMapping/>
  </p:clrMapOvr>
  <p:transition>
    <p:diamon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a:solidFill>
                  <a:srgbClr val="0070C0"/>
                </a:solidFill>
              </a:rPr>
              <a:t>Морально-етична компонента </a:t>
            </a:r>
            <a:endParaRPr lang="ru-RU" b="1" i="1" dirty="0">
              <a:solidFill>
                <a:srgbClr val="0070C0"/>
              </a:solidFill>
            </a:endParaRPr>
          </a:p>
        </p:txBody>
      </p:sp>
      <p:sp>
        <p:nvSpPr>
          <p:cNvPr id="3" name="Объект 2"/>
          <p:cNvSpPr>
            <a:spLocks noGrp="1"/>
          </p:cNvSpPr>
          <p:nvPr>
            <p:ph idx="1"/>
          </p:nvPr>
        </p:nvSpPr>
        <p:spPr/>
        <p:txBody>
          <a:bodyPr>
            <a:normAutofit fontScale="62500" lnSpcReduction="20000"/>
          </a:bodyPr>
          <a:lstStyle/>
          <a:p>
            <a:pPr lvl="0"/>
            <a:r>
              <a:rPr lang="uk-UA" dirty="0"/>
              <a:t>формування гуманістичних цінностей та пріоритетів, заснованих на ідеї самоцінності кожної особистості, </a:t>
            </a:r>
            <a:r>
              <a:rPr lang="uk-UA" dirty="0" err="1"/>
              <a:t>ії</a:t>
            </a:r>
            <a:r>
              <a:rPr lang="uk-UA" dirty="0"/>
              <a:t> права на відмінність;</a:t>
            </a:r>
            <a:endParaRPr lang="ru-RU" dirty="0"/>
          </a:p>
          <a:p>
            <a:pPr lvl="0"/>
            <a:r>
              <a:rPr lang="uk-UA" dirty="0"/>
              <a:t>емоційно-ціннісний підхід, що передбачає вміння людиною ставати на позицію іншого, визнавати його думки, одночасно, відстоювати власну позицію, не принижуючи гідність іншої людини;</a:t>
            </a:r>
            <a:endParaRPr lang="ru-RU" dirty="0"/>
          </a:p>
          <a:p>
            <a:pPr lvl="0"/>
            <a:r>
              <a:rPr lang="uk-UA" dirty="0"/>
              <a:t>розвиток неконфронтаційної свідомості, орієнтованої на </a:t>
            </a:r>
            <a:r>
              <a:rPr lang="uk-UA" dirty="0" err="1"/>
              <a:t>співдружню</a:t>
            </a:r>
            <a:r>
              <a:rPr lang="uk-UA" dirty="0"/>
              <a:t> та неконфліктну діяльність;</a:t>
            </a:r>
            <a:endParaRPr lang="ru-RU" dirty="0"/>
          </a:p>
          <a:p>
            <a:pPr lvl="0"/>
            <a:r>
              <a:rPr lang="uk-UA" dirty="0"/>
              <a:t>впровадження норм </a:t>
            </a:r>
            <a:r>
              <a:rPr lang="uk-UA" dirty="0" err="1"/>
              <a:t>діяльнісної</a:t>
            </a:r>
            <a:r>
              <a:rPr lang="uk-UA" dirty="0"/>
              <a:t> педагогіки, що орієнтована на небайдуже, активне відношення до порушень принципів сталості, вміння оптимально реагувати на недодержання екологічних та соціально-економічних вимог згідно пріоритетам сталого розвитку.</a:t>
            </a:r>
            <a:endParaRPr lang="ru-RU" dirty="0"/>
          </a:p>
          <a:p>
            <a:pPr lvl="0"/>
            <a:r>
              <a:rPr lang="uk-UA" dirty="0"/>
              <a:t>розвиток високої інформаційної культури, що передбачає медіа-грамотність, поінформованість з проблем сталого розвитку, активізацію критичного мислення.</a:t>
            </a:r>
            <a:endParaRPr lang="ru-RU" dirty="0"/>
          </a:p>
          <a:p>
            <a:endParaRPr lang="ru-RU" dirty="0"/>
          </a:p>
        </p:txBody>
      </p:sp>
    </p:spTree>
    <p:extLst>
      <p:ext uri="{BB962C8B-B14F-4D97-AF65-F5344CB8AC3E}">
        <p14:creationId xmlns:p14="http://schemas.microsoft.com/office/powerpoint/2010/main" val="1272613435"/>
      </p:ext>
    </p:extLst>
  </p:cSld>
  <p:clrMapOvr>
    <a:masterClrMapping/>
  </p:clrMapOvr>
  <p:transition>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500042"/>
            <a:ext cx="8229600" cy="4525963"/>
          </a:xfrm>
        </p:spPr>
        <p:txBody>
          <a:bodyPr>
            <a:normAutofit fontScale="70000" lnSpcReduction="20000"/>
          </a:bodyPr>
          <a:lstStyle/>
          <a:p>
            <a:pPr algn="just">
              <a:buNone/>
            </a:pPr>
            <a:r>
              <a:rPr lang="en-US" b="1" dirty="0" smtClean="0"/>
              <a:t>                                </a:t>
            </a:r>
            <a:r>
              <a:rPr lang="uk-UA" b="1" dirty="0" smtClean="0"/>
              <a:t>«</a:t>
            </a:r>
            <a:r>
              <a:rPr lang="uk-UA" b="1" dirty="0"/>
              <a:t>Міжнародна спільнота зараз переконана,що нам    </a:t>
            </a:r>
            <a:r>
              <a:rPr lang="uk-UA" b="1" dirty="0" smtClean="0"/>
              <a:t> </a:t>
            </a:r>
            <a:r>
              <a:rPr lang="uk-UA" b="1" dirty="0"/>
              <a:t>потрібно виховувати – через освіту – цінності, </a:t>
            </a:r>
            <a:r>
              <a:rPr lang="en-US" b="1" dirty="0" smtClean="0"/>
              <a:t> </a:t>
            </a:r>
            <a:r>
              <a:rPr lang="uk-UA" b="1" dirty="0" smtClean="0"/>
              <a:t>поведінку </a:t>
            </a:r>
            <a:r>
              <a:rPr lang="uk-UA" b="1" dirty="0"/>
              <a:t>та способи життя, необхідні для </a:t>
            </a:r>
            <a:r>
              <a:rPr lang="uk-UA" b="1" dirty="0" smtClean="0"/>
              <a:t>стало       </a:t>
            </a:r>
            <a:r>
              <a:rPr lang="uk-UA" b="1" dirty="0"/>
              <a:t>майбутнього.   Освіта для сталого </a:t>
            </a:r>
            <a:r>
              <a:rPr lang="uk-UA" b="1" dirty="0" smtClean="0"/>
              <a:t>розвитку</a:t>
            </a:r>
            <a:r>
              <a:rPr lang="en-US" b="1" dirty="0" smtClean="0"/>
              <a:t>  </a:t>
            </a:r>
            <a:r>
              <a:rPr lang="uk-UA" b="1" dirty="0" smtClean="0"/>
              <a:t>сприймається  </a:t>
            </a:r>
            <a:r>
              <a:rPr lang="uk-UA" b="1" dirty="0"/>
              <a:t>як процес вивчення підходів </a:t>
            </a:r>
            <a:r>
              <a:rPr lang="en-US" b="1" dirty="0" smtClean="0"/>
              <a:t> </a:t>
            </a:r>
            <a:r>
              <a:rPr lang="uk-UA" b="1" dirty="0" smtClean="0"/>
              <a:t>до </a:t>
            </a:r>
            <a:r>
              <a:rPr lang="uk-UA" b="1" dirty="0"/>
              <a:t>прийняття рішень, що враховують </a:t>
            </a:r>
            <a:r>
              <a:rPr lang="uk-UA" b="1" dirty="0" smtClean="0"/>
              <a:t>віддалене </a:t>
            </a:r>
            <a:r>
              <a:rPr lang="en-US" b="1" dirty="0" smtClean="0"/>
              <a:t> </a:t>
            </a:r>
            <a:r>
              <a:rPr lang="uk-UA" b="1" dirty="0" smtClean="0"/>
              <a:t>   </a:t>
            </a:r>
            <a:r>
              <a:rPr lang="uk-UA" b="1" dirty="0"/>
              <a:t>майбутнє економіки, екології та </a:t>
            </a:r>
            <a:r>
              <a:rPr lang="uk-UA" b="1" dirty="0" smtClean="0"/>
              <a:t>добробуту       </a:t>
            </a:r>
            <a:r>
              <a:rPr lang="uk-UA" b="1" dirty="0"/>
              <a:t>всіх громад. Розбудова і зміцнення потенціалу </a:t>
            </a:r>
            <a:r>
              <a:rPr lang="uk-UA" b="1" dirty="0" smtClean="0"/>
              <a:t> </a:t>
            </a:r>
            <a:r>
              <a:rPr lang="uk-UA" b="1" dirty="0"/>
              <a:t>для такого мислення, що </a:t>
            </a:r>
            <a:r>
              <a:rPr lang="uk-UA" b="1" dirty="0" smtClean="0"/>
              <a:t>спрямовується у   майбутнє, і є ключовим завданням освіти» </a:t>
            </a:r>
            <a:endParaRPr lang="ru-RU" b="1" dirty="0" smtClean="0"/>
          </a:p>
          <a:p>
            <a:pPr>
              <a:buNone/>
            </a:pPr>
            <a:endParaRPr lang="ru-RU" b="1" dirty="0"/>
          </a:p>
          <a:p>
            <a:pPr>
              <a:buNone/>
            </a:pPr>
            <a:r>
              <a:rPr lang="uk-UA" b="1" dirty="0"/>
              <a:t>                                     </a:t>
            </a:r>
            <a:r>
              <a:rPr lang="uk-UA" b="1" dirty="0" smtClean="0"/>
              <a:t>      </a:t>
            </a:r>
            <a:r>
              <a:rPr lang="uk-UA" b="1" dirty="0"/>
              <a:t>ЮНЕСКО, Рамковий проект міжнародної </a:t>
            </a:r>
            <a:endParaRPr lang="ru-RU" b="1" dirty="0"/>
          </a:p>
          <a:p>
            <a:pPr>
              <a:buNone/>
            </a:pPr>
            <a:r>
              <a:rPr lang="uk-UA" b="1" dirty="0" smtClean="0"/>
              <a:t>                                           програми </a:t>
            </a:r>
            <a:r>
              <a:rPr lang="uk-UA" b="1" dirty="0"/>
              <a:t>виконання </a:t>
            </a:r>
            <a:r>
              <a:rPr lang="uk-UA" b="1" dirty="0" err="1"/>
              <a:t>ДОСР</a:t>
            </a:r>
            <a:r>
              <a:rPr lang="uk-UA" b="1" dirty="0"/>
              <a:t>, липень 2003 р.</a:t>
            </a:r>
            <a:endParaRPr lang="ru-RU" b="1" dirty="0"/>
          </a:p>
        </p:txBody>
      </p:sp>
      <p:pic>
        <p:nvPicPr>
          <p:cNvPr id="4" name="Picture 3" descr="F:\PICTURES_PHOTOS\books\book_page_flip_hw.gif"/>
          <p:cNvPicPr>
            <a:picLocks noChangeAspect="1" noChangeArrowheads="1" noCrop="1"/>
          </p:cNvPicPr>
          <p:nvPr/>
        </p:nvPicPr>
        <p:blipFill>
          <a:blip r:embed="rId2" cstate="print"/>
          <a:srcRect/>
          <a:stretch>
            <a:fillRect/>
          </a:stretch>
        </p:blipFill>
        <p:spPr bwMode="auto">
          <a:xfrm>
            <a:off x="642910" y="4071942"/>
            <a:ext cx="3429023" cy="2571768"/>
          </a:xfrm>
          <a:prstGeom prst="rect">
            <a:avLst/>
          </a:prstGeom>
          <a:ln>
            <a:headEnd/>
            <a:tailEnd/>
          </a:ln>
          <a:effectLst>
            <a:glow rad="101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pic>
    </p:spTree>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395536" y="332656"/>
            <a:ext cx="8229600" cy="1139825"/>
          </a:xfrm>
        </p:spPr>
        <p:txBody>
          <a:bodyPr>
            <a:normAutofit fontScale="90000"/>
          </a:bodyPr>
          <a:lstStyle/>
          <a:p>
            <a:r>
              <a:rPr lang="ru-RU" sz="3600" b="1" i="1" dirty="0" err="1">
                <a:solidFill>
                  <a:srgbClr val="0070C0"/>
                </a:solidFill>
              </a:rPr>
              <a:t>Які</a:t>
            </a:r>
            <a:r>
              <a:rPr lang="ru-RU" sz="3600" b="1" i="1" dirty="0">
                <a:solidFill>
                  <a:srgbClr val="0070C0"/>
                </a:solidFill>
              </a:rPr>
              <a:t> </a:t>
            </a:r>
            <a:r>
              <a:rPr lang="ru-RU" sz="3600" b="1" i="1" dirty="0" err="1">
                <a:solidFill>
                  <a:srgbClr val="0070C0"/>
                </a:solidFill>
              </a:rPr>
              <a:t>інструменти</a:t>
            </a:r>
            <a:r>
              <a:rPr lang="ru-RU" sz="3600" b="1" i="1" dirty="0">
                <a:solidFill>
                  <a:srgbClr val="0070C0"/>
                </a:solidFill>
              </a:rPr>
              <a:t> з </a:t>
            </a:r>
            <a:r>
              <a:rPr lang="ru-RU" sz="3600" b="1" i="1" dirty="0" err="1">
                <a:solidFill>
                  <a:srgbClr val="0070C0"/>
                </a:solidFill>
              </a:rPr>
              <a:t>впровадження</a:t>
            </a:r>
            <a:r>
              <a:rPr lang="ru-RU" sz="3600" b="1" i="1" dirty="0">
                <a:solidFill>
                  <a:srgbClr val="0070C0"/>
                </a:solidFill>
              </a:rPr>
              <a:t> </a:t>
            </a:r>
            <a:r>
              <a:rPr lang="ru-RU" sz="3600" b="1" i="1" dirty="0" err="1">
                <a:solidFill>
                  <a:srgbClr val="0070C0"/>
                </a:solidFill>
              </a:rPr>
              <a:t>освіти</a:t>
            </a:r>
            <a:r>
              <a:rPr lang="ru-RU" sz="3600" b="1" i="1" dirty="0">
                <a:solidFill>
                  <a:srgbClr val="0070C0"/>
                </a:solidFill>
              </a:rPr>
              <a:t> для </a:t>
            </a:r>
            <a:r>
              <a:rPr lang="ru-RU" sz="3600" b="1" i="1" dirty="0" err="1">
                <a:solidFill>
                  <a:srgbClr val="0070C0"/>
                </a:solidFill>
              </a:rPr>
              <a:t>сталого</a:t>
            </a:r>
            <a:r>
              <a:rPr lang="ru-RU" sz="3600" b="1" i="1" dirty="0">
                <a:solidFill>
                  <a:srgbClr val="0070C0"/>
                </a:solidFill>
              </a:rPr>
              <a:t> </a:t>
            </a:r>
            <a:r>
              <a:rPr lang="ru-RU" sz="3600" b="1" i="1" dirty="0" err="1">
                <a:solidFill>
                  <a:srgbClr val="0070C0"/>
                </a:solidFill>
              </a:rPr>
              <a:t>розвитку</a:t>
            </a:r>
            <a:r>
              <a:rPr lang="ru-RU" sz="3600" b="1" i="1" dirty="0">
                <a:solidFill>
                  <a:srgbClr val="0070C0"/>
                </a:solidFill>
              </a:rPr>
              <a:t> </a:t>
            </a:r>
            <a:r>
              <a:rPr lang="ru-RU" sz="3600" b="1" i="1" dirty="0" smtClean="0">
                <a:solidFill>
                  <a:srgbClr val="0070C0"/>
                </a:solidFill>
              </a:rPr>
              <a:t>є </a:t>
            </a:r>
            <a:r>
              <a:rPr lang="ru-RU" sz="3600" b="1" i="1" dirty="0" err="1" smtClean="0">
                <a:solidFill>
                  <a:srgbClr val="0070C0"/>
                </a:solidFill>
              </a:rPr>
              <a:t>головними</a:t>
            </a:r>
            <a:r>
              <a:rPr lang="ru-RU" sz="3600" b="1" i="1" dirty="0">
                <a:solidFill>
                  <a:srgbClr val="0070C0"/>
                </a:solidFill>
              </a:rPr>
              <a:t>?</a:t>
            </a:r>
          </a:p>
        </p:txBody>
      </p:sp>
      <p:sp>
        <p:nvSpPr>
          <p:cNvPr id="250883" name="Rectangle 3"/>
          <p:cNvSpPr>
            <a:spLocks noGrp="1" noChangeArrowheads="1"/>
          </p:cNvSpPr>
          <p:nvPr>
            <p:ph type="body" sz="half" idx="1"/>
          </p:nvPr>
        </p:nvSpPr>
        <p:spPr/>
        <p:txBody>
          <a:bodyPr/>
          <a:lstStyle/>
          <a:p>
            <a:pPr>
              <a:lnSpc>
                <a:spcPct val="80000"/>
              </a:lnSpc>
            </a:pPr>
            <a:r>
              <a:rPr lang="ru-RU" sz="2000" i="1">
                <a:solidFill>
                  <a:schemeClr val="folHlink"/>
                </a:solidFill>
              </a:rPr>
              <a:t>діалог</a:t>
            </a:r>
            <a:r>
              <a:rPr lang="ru-RU" sz="2000" i="1"/>
              <a:t>: налагодження взаєморозуміння та постійного діалогу між вчителями та учнями;</a:t>
            </a:r>
          </a:p>
          <a:p>
            <a:pPr>
              <a:lnSpc>
                <a:spcPct val="80000"/>
              </a:lnSpc>
            </a:pPr>
            <a:r>
              <a:rPr lang="ru-RU" sz="2000" i="1">
                <a:solidFill>
                  <a:schemeClr val="folHlink"/>
                </a:solidFill>
              </a:rPr>
              <a:t>навчання</a:t>
            </a:r>
            <a:r>
              <a:rPr lang="ru-RU" sz="2000" i="1"/>
              <a:t>: розвиток нових знань, навичок та вмінь для заохочення практики сталості у різних сферах життя людини;</a:t>
            </a:r>
          </a:p>
          <a:p>
            <a:pPr>
              <a:lnSpc>
                <a:spcPct val="80000"/>
              </a:lnSpc>
            </a:pPr>
            <a:r>
              <a:rPr lang="ru-RU" sz="2000" i="1">
                <a:solidFill>
                  <a:schemeClr val="folHlink"/>
                </a:solidFill>
              </a:rPr>
              <a:t>інформування</a:t>
            </a:r>
            <a:r>
              <a:rPr lang="ru-RU" sz="2000" i="1"/>
              <a:t>: доступ до інформації з питань сталого розвитку та стану довкілля;</a:t>
            </a:r>
          </a:p>
          <a:p>
            <a:pPr>
              <a:lnSpc>
                <a:spcPct val="80000"/>
              </a:lnSpc>
            </a:pPr>
            <a:r>
              <a:rPr lang="ru-RU" sz="2000" i="1">
                <a:solidFill>
                  <a:schemeClr val="folHlink"/>
                </a:solidFill>
              </a:rPr>
              <a:t>маркетинг:</a:t>
            </a:r>
            <a:r>
              <a:rPr lang="ru-RU" sz="2000" i="1"/>
              <a:t> зміни в поведінці кожної людини на користь сталості.</a:t>
            </a:r>
          </a:p>
        </p:txBody>
      </p:sp>
      <p:pic>
        <p:nvPicPr>
          <p:cNvPr id="250893" name="Picture 13" descr="Природа)"/>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648200" y="2351088"/>
            <a:ext cx="4038600" cy="302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47890584"/>
      </p:ext>
    </p:extLst>
  </p:cSld>
  <p:clrMapOvr>
    <a:masterClrMapping/>
  </p:clrMapOvr>
  <p:transition>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normAutofit fontScale="90000"/>
          </a:bodyPr>
          <a:lstStyle/>
          <a:p>
            <a:r>
              <a:rPr lang="uk-UA" sz="4000"/>
              <a:t>Який зв’язок між освітою для сталого розвитку і школою майбутнього?</a:t>
            </a:r>
            <a:endParaRPr lang="ru-RU" sz="4000"/>
          </a:p>
        </p:txBody>
      </p:sp>
      <p:sp>
        <p:nvSpPr>
          <p:cNvPr id="243716" name="Rectangle 4"/>
          <p:cNvSpPr>
            <a:spLocks noGrp="1" noChangeArrowheads="1"/>
          </p:cNvSpPr>
          <p:nvPr>
            <p:ph type="body" sz="half" idx="1"/>
          </p:nvPr>
        </p:nvSpPr>
        <p:spPr>
          <a:xfrm>
            <a:off x="539750" y="1844675"/>
            <a:ext cx="3956050" cy="4286250"/>
          </a:xfrm>
        </p:spPr>
        <p:txBody>
          <a:bodyPr/>
          <a:lstStyle/>
          <a:p>
            <a:r>
              <a:rPr lang="uk-UA" sz="2400" i="1">
                <a:solidFill>
                  <a:schemeClr val="folHlink"/>
                </a:solidFill>
              </a:rPr>
              <a:t>освіта повинна формувати цінності, ставлення людини до себе та довкілля, стиль життя, активну життєву позицію – тобто все, що необхідне для забезпечення сталого майбутнього.</a:t>
            </a:r>
            <a:endParaRPr lang="ru-RU" sz="2400" i="1">
              <a:solidFill>
                <a:schemeClr val="folHlink"/>
              </a:solidFill>
            </a:endParaRPr>
          </a:p>
        </p:txBody>
      </p:sp>
      <p:pic>
        <p:nvPicPr>
          <p:cNvPr id="243718" name="Picture 6" descr="31980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9638" y="1916113"/>
            <a:ext cx="4214812"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40003316"/>
      </p:ext>
    </p:extLst>
  </p:cSld>
  <p:clrMapOvr>
    <a:masterClrMapping/>
  </p:clrMapOvr>
  <p:transition>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3" name="Rectangle 3"/>
          <p:cNvSpPr>
            <a:spLocks noGrp="1" noChangeArrowheads="1"/>
          </p:cNvSpPr>
          <p:nvPr>
            <p:ph type="body" idx="1"/>
          </p:nvPr>
        </p:nvSpPr>
        <p:spPr>
          <a:xfrm>
            <a:off x="468313" y="692150"/>
            <a:ext cx="8207375" cy="5799138"/>
          </a:xfrm>
        </p:spPr>
        <p:txBody>
          <a:bodyPr/>
          <a:lstStyle/>
          <a:p>
            <a:pPr algn="just">
              <a:lnSpc>
                <a:spcPct val="90000"/>
              </a:lnSpc>
            </a:pPr>
            <a:endParaRPr lang="ru-RU" sz="2700" b="1"/>
          </a:p>
          <a:p>
            <a:pPr algn="just">
              <a:lnSpc>
                <a:spcPct val="90000"/>
              </a:lnSpc>
            </a:pPr>
            <a:r>
              <a:rPr lang="ru-RU" b="1">
                <a:solidFill>
                  <a:schemeClr val="folHlink"/>
                </a:solidFill>
              </a:rPr>
              <a:t>Метою випереджаючої освіти для сталого розвитку</a:t>
            </a:r>
            <a:r>
              <a:rPr lang="ru-RU" b="1">
                <a:solidFill>
                  <a:schemeClr val="tx2"/>
                </a:solidFill>
              </a:rPr>
              <a:t> </a:t>
            </a:r>
          </a:p>
          <a:p>
            <a:pPr>
              <a:lnSpc>
                <a:spcPct val="90000"/>
              </a:lnSpc>
              <a:buFont typeface="Wingdings" pitchFamily="2" charset="2"/>
              <a:buNone/>
            </a:pPr>
            <a:r>
              <a:rPr lang="ru-RU" b="1">
                <a:solidFill>
                  <a:schemeClr val="tx2"/>
                </a:solidFill>
              </a:rPr>
              <a:t>  </a:t>
            </a:r>
            <a:r>
              <a:rPr lang="ru-RU" b="1" i="1">
                <a:solidFill>
                  <a:schemeClr val="tx2"/>
                </a:solidFill>
              </a:rPr>
              <a:t>є </a:t>
            </a:r>
            <a:r>
              <a:rPr lang="uk-UA" b="1" i="1">
                <a:solidFill>
                  <a:schemeClr val="tx2"/>
                </a:solidFill>
              </a:rPr>
              <a:t>створення умов для виконання освітою функцій випереджаючого чинника соціальних змін,</a:t>
            </a:r>
            <a:r>
              <a:rPr lang="ru-RU" b="1" i="1">
                <a:solidFill>
                  <a:schemeClr val="tx2"/>
                </a:solidFill>
              </a:rPr>
              <a:t> інтеграція принципів, цінностей та практик сталого розвитку у всі аспекти навчання та виховання.</a:t>
            </a:r>
            <a:endParaRPr lang="uk-UA" b="1" i="1">
              <a:solidFill>
                <a:schemeClr val="tx2"/>
              </a:solidFill>
            </a:endParaRPr>
          </a:p>
          <a:p>
            <a:pPr algn="just">
              <a:lnSpc>
                <a:spcPct val="90000"/>
              </a:lnSpc>
              <a:buFont typeface="Wingdings" pitchFamily="2" charset="2"/>
              <a:buNone/>
            </a:pPr>
            <a:r>
              <a:rPr lang="ru-RU" sz="2800" b="1" i="1">
                <a:solidFill>
                  <a:schemeClr val="tx2"/>
                </a:solidFill>
              </a:rPr>
              <a:t> </a:t>
            </a:r>
          </a:p>
        </p:txBody>
      </p:sp>
    </p:spTree>
    <p:extLst>
      <p:ext uri="{BB962C8B-B14F-4D97-AF65-F5344CB8AC3E}">
        <p14:creationId xmlns:p14="http://schemas.microsoft.com/office/powerpoint/2010/main" val="277683592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323850" y="260350"/>
            <a:ext cx="8218488" cy="1800225"/>
          </a:xfrm>
        </p:spPr>
        <p:txBody>
          <a:bodyPr>
            <a:normAutofit fontScale="90000"/>
          </a:bodyPr>
          <a:lstStyle/>
          <a:p>
            <a:r>
              <a:rPr lang="uk-UA" sz="4000">
                <a:solidFill>
                  <a:schemeClr val="hlink"/>
                </a:solidFill>
              </a:rPr>
              <a:t>Основні цінності та принципи, на яких ґрунтується концепція випереджаючої освіти:</a:t>
            </a:r>
            <a:endParaRPr lang="ru-RU" sz="4000">
              <a:solidFill>
                <a:schemeClr val="hlink"/>
              </a:solidFill>
            </a:endParaRPr>
          </a:p>
        </p:txBody>
      </p:sp>
      <p:sp>
        <p:nvSpPr>
          <p:cNvPr id="388100" name="Rectangle 4"/>
          <p:cNvSpPr>
            <a:spLocks noGrp="1" noChangeArrowheads="1"/>
          </p:cNvSpPr>
          <p:nvPr>
            <p:ph type="body" idx="1"/>
          </p:nvPr>
        </p:nvSpPr>
        <p:spPr>
          <a:xfrm>
            <a:off x="0" y="2060575"/>
            <a:ext cx="8913813" cy="4797425"/>
          </a:xfrm>
          <a:noFill/>
          <a:ln/>
        </p:spPr>
        <p:txBody>
          <a:bodyPr/>
          <a:lstStyle/>
          <a:p>
            <a:pPr>
              <a:lnSpc>
                <a:spcPct val="80000"/>
              </a:lnSpc>
            </a:pPr>
            <a:r>
              <a:rPr lang="uk-UA" sz="2800" b="1">
                <a:solidFill>
                  <a:schemeClr val="tx2"/>
                </a:solidFill>
              </a:rPr>
              <a:t>Освіта має відповідати суспільним потребам та змінам соціального розвитку;</a:t>
            </a:r>
          </a:p>
          <a:p>
            <a:pPr>
              <a:lnSpc>
                <a:spcPct val="80000"/>
              </a:lnSpc>
            </a:pPr>
            <a:r>
              <a:rPr lang="uk-UA" sz="2800" b="1">
                <a:solidFill>
                  <a:schemeClr val="tx2"/>
                </a:solidFill>
              </a:rPr>
              <a:t>Основною цінністю освіти є особистість, її індивідуальні потреби;</a:t>
            </a:r>
          </a:p>
          <a:p>
            <a:pPr>
              <a:lnSpc>
                <a:spcPct val="80000"/>
              </a:lnSpc>
            </a:pPr>
            <a:r>
              <a:rPr lang="uk-UA" sz="2800" b="1">
                <a:solidFill>
                  <a:schemeClr val="tx2"/>
                </a:solidFill>
              </a:rPr>
              <a:t>Взаємодія в освітньому середовищі здійснюється за принципами партнерства, взаємності та толерантності;</a:t>
            </a:r>
          </a:p>
          <a:p>
            <a:pPr>
              <a:lnSpc>
                <a:spcPct val="80000"/>
              </a:lnSpc>
            </a:pPr>
            <a:r>
              <a:rPr lang="uk-UA" sz="2800" b="1">
                <a:solidFill>
                  <a:schemeClr val="tx2"/>
                </a:solidFill>
              </a:rPr>
              <a:t>Дії особистості будуються на принципах відповідальності, демократичності, громадянської активності.</a:t>
            </a:r>
            <a:endParaRPr lang="ru-RU" sz="2800" b="1">
              <a:solidFill>
                <a:schemeClr val="tx2"/>
              </a:solidFill>
            </a:endParaRPr>
          </a:p>
        </p:txBody>
      </p:sp>
    </p:spTree>
    <p:extLst>
      <p:ext uri="{BB962C8B-B14F-4D97-AF65-F5344CB8AC3E}">
        <p14:creationId xmlns:p14="http://schemas.microsoft.com/office/powerpoint/2010/main" val="381266624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457200" y="277813"/>
            <a:ext cx="8362950" cy="1711325"/>
          </a:xfrm>
        </p:spPr>
        <p:txBody>
          <a:bodyPr>
            <a:normAutofit fontScale="90000"/>
          </a:bodyPr>
          <a:lstStyle/>
          <a:p>
            <a:r>
              <a:rPr lang="uk-UA" sz="4000" b="1" i="1" dirty="0">
                <a:solidFill>
                  <a:srgbClr val="00B050"/>
                </a:solidFill>
              </a:rPr>
              <a:t>Шляхи реалізації концепції випереджаючої освіти для сталого розвитку:</a:t>
            </a:r>
            <a:endParaRPr lang="ru-RU" sz="4000" b="1" i="1" dirty="0">
              <a:solidFill>
                <a:srgbClr val="00B050"/>
              </a:solidFill>
            </a:endParaRPr>
          </a:p>
        </p:txBody>
      </p:sp>
      <p:sp>
        <p:nvSpPr>
          <p:cNvPr id="360451" name="Rectangle 3"/>
          <p:cNvSpPr>
            <a:spLocks noGrp="1" noChangeArrowheads="1"/>
          </p:cNvSpPr>
          <p:nvPr>
            <p:ph type="body" idx="1"/>
          </p:nvPr>
        </p:nvSpPr>
        <p:spPr>
          <a:xfrm>
            <a:off x="0" y="2276475"/>
            <a:ext cx="8820150" cy="4797425"/>
          </a:xfrm>
        </p:spPr>
        <p:txBody>
          <a:bodyPr/>
          <a:lstStyle/>
          <a:p>
            <a:pPr>
              <a:lnSpc>
                <a:spcPct val="90000"/>
              </a:lnSpc>
              <a:buFont typeface="Wingdings" pitchFamily="2" charset="2"/>
              <a:buNone/>
            </a:pPr>
            <a:endParaRPr lang="ru-RU" sz="2800" b="1"/>
          </a:p>
          <a:p>
            <a:pPr>
              <a:lnSpc>
                <a:spcPct val="90000"/>
              </a:lnSpc>
            </a:pPr>
            <a:r>
              <a:rPr lang="ru-RU" sz="2400" b="1"/>
              <a:t>переорієнтація наявних навчальних програм у напрямку соціальних, економічних, екологічних знань і перспектив;</a:t>
            </a:r>
          </a:p>
          <a:p>
            <a:pPr>
              <a:lnSpc>
                <a:spcPct val="90000"/>
              </a:lnSpc>
            </a:pPr>
            <a:r>
              <a:rPr lang="ru-RU" sz="2400" b="1">
                <a:solidFill>
                  <a:schemeClr val="tx2"/>
                </a:solidFill>
              </a:rPr>
              <a:t>формування досвіду і цінностей, необхідних для сталого розвитку;</a:t>
            </a:r>
          </a:p>
          <a:p>
            <a:pPr>
              <a:lnSpc>
                <a:spcPct val="90000"/>
              </a:lnSpc>
            </a:pPr>
            <a:r>
              <a:rPr lang="ru-RU" sz="2400" b="1"/>
              <a:t>участь у навчанні не тільки дітей, а й їхніх батьків з метою сприяння переходу суспільства до сталих моделей виробництва і споживання;</a:t>
            </a:r>
          </a:p>
          <a:p>
            <a:pPr>
              <a:lnSpc>
                <a:spcPct val="90000"/>
              </a:lnSpc>
            </a:pPr>
            <a:r>
              <a:rPr lang="ru-RU" sz="2400" b="1">
                <a:solidFill>
                  <a:schemeClr val="tx2"/>
                </a:solidFill>
              </a:rPr>
              <a:t>сприяння підготовці кадрів в інтересах переходу до сталого розвитку.</a:t>
            </a:r>
          </a:p>
        </p:txBody>
      </p:sp>
    </p:spTree>
    <p:extLst>
      <p:ext uri="{BB962C8B-B14F-4D97-AF65-F5344CB8AC3E}">
        <p14:creationId xmlns:p14="http://schemas.microsoft.com/office/powerpoint/2010/main" val="368090209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81000"/>
            <a:ext cx="8229600" cy="1319213"/>
          </a:xfrm>
        </p:spPr>
        <p:txBody>
          <a:bodyPr/>
          <a:lstStyle/>
          <a:p>
            <a:r>
              <a:rPr lang="uk-UA" sz="4000" b="1">
                <a:solidFill>
                  <a:schemeClr val="folHlink"/>
                </a:solidFill>
              </a:rPr>
              <a:t>Концептуальна структура випереджаючої освіти:</a:t>
            </a:r>
            <a:endParaRPr lang="ru-RU" sz="4000" b="1">
              <a:solidFill>
                <a:schemeClr val="folHlink"/>
              </a:solidFill>
            </a:endParaRPr>
          </a:p>
        </p:txBody>
      </p:sp>
      <p:sp>
        <p:nvSpPr>
          <p:cNvPr id="24579" name="Rectangle 3"/>
          <p:cNvSpPr>
            <a:spLocks noGrp="1" noChangeArrowheads="1"/>
          </p:cNvSpPr>
          <p:nvPr>
            <p:ph type="body" idx="1"/>
          </p:nvPr>
        </p:nvSpPr>
        <p:spPr>
          <a:xfrm>
            <a:off x="250825" y="1700213"/>
            <a:ext cx="8569325" cy="4824412"/>
          </a:xfrm>
        </p:spPr>
        <p:txBody>
          <a:bodyPr/>
          <a:lstStyle/>
          <a:p>
            <a:pPr>
              <a:lnSpc>
                <a:spcPct val="80000"/>
              </a:lnSpc>
            </a:pPr>
            <a:endParaRPr lang="uk-UA" sz="2800" b="1" i="1"/>
          </a:p>
          <a:p>
            <a:pPr lvl="3">
              <a:lnSpc>
                <a:spcPct val="80000"/>
              </a:lnSpc>
            </a:pPr>
            <a:r>
              <a:rPr lang="uk-UA" sz="2800" b="1">
                <a:solidFill>
                  <a:schemeClr val="tx2"/>
                </a:solidFill>
                <a:latin typeface="Times New Roman" pitchFamily="18" charset="0"/>
              </a:rPr>
              <a:t>Міждісциплінарність.</a:t>
            </a:r>
          </a:p>
          <a:p>
            <a:pPr lvl="3">
              <a:lnSpc>
                <a:spcPct val="80000"/>
              </a:lnSpc>
            </a:pPr>
            <a:r>
              <a:rPr lang="uk-UA" sz="2800" b="1">
                <a:solidFill>
                  <a:schemeClr val="tx2"/>
                </a:solidFill>
                <a:latin typeface="Times New Roman" pitchFamily="18" charset="0"/>
              </a:rPr>
              <a:t>Інноваційність.</a:t>
            </a:r>
          </a:p>
          <a:p>
            <a:pPr lvl="3">
              <a:lnSpc>
                <a:spcPct val="80000"/>
              </a:lnSpc>
            </a:pPr>
            <a:r>
              <a:rPr lang="uk-UA" sz="2800" b="1">
                <a:solidFill>
                  <a:schemeClr val="tx2"/>
                </a:solidFill>
                <a:latin typeface="Times New Roman" pitchFamily="18" charset="0"/>
              </a:rPr>
              <a:t>Випереджальне навчання.</a:t>
            </a:r>
          </a:p>
          <a:p>
            <a:pPr lvl="3">
              <a:lnSpc>
                <a:spcPct val="80000"/>
              </a:lnSpc>
            </a:pPr>
            <a:r>
              <a:rPr lang="uk-UA" sz="2800" b="1">
                <a:solidFill>
                  <a:schemeClr val="tx2"/>
                </a:solidFill>
                <a:latin typeface="Times New Roman" pitchFamily="18" charset="0"/>
              </a:rPr>
              <a:t>Компетентісний підхід до навчання.</a:t>
            </a:r>
          </a:p>
          <a:p>
            <a:pPr lvl="3">
              <a:lnSpc>
                <a:spcPct val="80000"/>
              </a:lnSpc>
            </a:pPr>
            <a:r>
              <a:rPr lang="uk-UA" sz="2800" b="1">
                <a:solidFill>
                  <a:schemeClr val="tx2"/>
                </a:solidFill>
                <a:latin typeface="Times New Roman" pitchFamily="18" charset="0"/>
              </a:rPr>
              <a:t>Діяльнісний підхід, орієнтація на ініціативну діяльність вчителя та учнів.</a:t>
            </a:r>
          </a:p>
          <a:p>
            <a:pPr lvl="3">
              <a:lnSpc>
                <a:spcPct val="80000"/>
              </a:lnSpc>
            </a:pPr>
            <a:r>
              <a:rPr lang="uk-UA" sz="2800" b="1">
                <a:solidFill>
                  <a:schemeClr val="tx2"/>
                </a:solidFill>
                <a:latin typeface="Times New Roman" pitchFamily="18" charset="0"/>
              </a:rPr>
              <a:t>Виховання відповідальності як мотиваційного блоку поведінки особистості.</a:t>
            </a:r>
          </a:p>
          <a:p>
            <a:pPr lvl="3">
              <a:lnSpc>
                <a:spcPct val="80000"/>
              </a:lnSpc>
            </a:pPr>
            <a:r>
              <a:rPr lang="uk-UA" sz="2800" b="1">
                <a:solidFill>
                  <a:schemeClr val="tx2"/>
                </a:solidFill>
                <a:latin typeface="Times New Roman" pitchFamily="18" charset="0"/>
              </a:rPr>
              <a:t>Використання проективних технологій в освіті</a:t>
            </a:r>
            <a:r>
              <a:rPr lang="uk-UA" sz="2800" b="1">
                <a:solidFill>
                  <a:schemeClr val="hlink"/>
                </a:solidFill>
                <a:latin typeface="Times New Roman" pitchFamily="18" charset="0"/>
              </a:rPr>
              <a:t>.</a:t>
            </a:r>
            <a:endParaRPr lang="ru-RU" sz="2800" b="1">
              <a:solidFill>
                <a:schemeClr val="hlink"/>
              </a:solidFill>
              <a:latin typeface="Times New Roman" pitchFamily="18" charset="0"/>
            </a:endParaRPr>
          </a:p>
        </p:txBody>
      </p:sp>
    </p:spTree>
    <p:extLst>
      <p:ext uri="{BB962C8B-B14F-4D97-AF65-F5344CB8AC3E}">
        <p14:creationId xmlns:p14="http://schemas.microsoft.com/office/powerpoint/2010/main" val="3812473232"/>
      </p:ext>
    </p:extLst>
  </p:cSld>
  <p:clrMapOvr>
    <a:masterClrMapping/>
  </p:clrMapOvr>
  <p:transition>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381000"/>
            <a:ext cx="8229600" cy="1103313"/>
          </a:xfrm>
        </p:spPr>
        <p:txBody>
          <a:bodyPr>
            <a:normAutofit fontScale="90000"/>
          </a:bodyPr>
          <a:lstStyle/>
          <a:p>
            <a:r>
              <a:rPr lang="uk-UA" sz="4000" b="1" i="1" dirty="0">
                <a:solidFill>
                  <a:srgbClr val="00B050"/>
                </a:solidFill>
              </a:rPr>
              <a:t>Основні ознаки випереджаючої освіти:</a:t>
            </a:r>
            <a:endParaRPr lang="ru-RU" sz="4000" b="1" i="1" dirty="0">
              <a:solidFill>
                <a:srgbClr val="00B050"/>
              </a:solidFill>
            </a:endParaRPr>
          </a:p>
        </p:txBody>
      </p:sp>
      <p:sp>
        <p:nvSpPr>
          <p:cNvPr id="46083" name="Rectangle 3"/>
          <p:cNvSpPr>
            <a:spLocks noGrp="1" noChangeArrowheads="1"/>
          </p:cNvSpPr>
          <p:nvPr>
            <p:ph type="body" idx="1"/>
          </p:nvPr>
        </p:nvSpPr>
        <p:spPr>
          <a:xfrm>
            <a:off x="250825" y="1598613"/>
            <a:ext cx="8518525" cy="5259387"/>
          </a:xfrm>
        </p:spPr>
        <p:txBody>
          <a:bodyPr/>
          <a:lstStyle/>
          <a:p>
            <a:pPr>
              <a:lnSpc>
                <a:spcPct val="80000"/>
              </a:lnSpc>
            </a:pPr>
            <a:r>
              <a:rPr lang="uk-UA" sz="2400" b="1"/>
              <a:t>Оновлення змісту </a:t>
            </a:r>
            <a:r>
              <a:rPr lang="uk-UA" sz="2400"/>
              <a:t>шкільної освіти на засадах прогнозування розвитку сучасного суспільства. Усе суспільство має стати навчальним довкіллям (пріоритет завдань дослідницьного характеру).</a:t>
            </a:r>
            <a:endParaRPr lang="uk-UA" sz="2400" b="1"/>
          </a:p>
          <a:p>
            <a:pPr>
              <a:lnSpc>
                <a:spcPct val="80000"/>
              </a:lnSpc>
            </a:pPr>
            <a:r>
              <a:rPr lang="uk-UA" sz="2400" b="1"/>
              <a:t>Орієнтація на виховання ключових компетентностей</a:t>
            </a:r>
            <a:r>
              <a:rPr lang="uk-UA" sz="2400"/>
              <a:t>, які дадуть змогу учням успішно самореалізуватися у життєвому просторі.</a:t>
            </a:r>
            <a:endParaRPr lang="uk-UA" sz="2400" b="1"/>
          </a:p>
          <a:p>
            <a:pPr>
              <a:lnSpc>
                <a:spcPct val="80000"/>
              </a:lnSpc>
            </a:pPr>
            <a:r>
              <a:rPr lang="uk-UA" sz="2400" b="1"/>
              <a:t>Перехід на технології ІКТ</a:t>
            </a:r>
            <a:r>
              <a:rPr lang="uk-UA" sz="2400"/>
              <a:t>, запровадження “електронного навчання” і “електронного оцінювання”</a:t>
            </a:r>
          </a:p>
          <a:p>
            <a:pPr>
              <a:lnSpc>
                <a:spcPct val="80000"/>
              </a:lnSpc>
            </a:pPr>
            <a:r>
              <a:rPr lang="uk-UA" sz="2400"/>
              <a:t> </a:t>
            </a:r>
            <a:r>
              <a:rPr lang="uk-UA" sz="2400" b="1"/>
              <a:t>Підтримка індивідуалізованого та самостійного навчання.</a:t>
            </a:r>
          </a:p>
          <a:p>
            <a:pPr>
              <a:lnSpc>
                <a:spcPct val="80000"/>
              </a:lnSpc>
            </a:pPr>
            <a:r>
              <a:rPr lang="uk-UA" sz="2400" b="1"/>
              <a:t>Партнерство та співробітництво</a:t>
            </a:r>
            <a:r>
              <a:rPr lang="uk-UA" sz="2400"/>
              <a:t> у характері навчальної діяльності.</a:t>
            </a:r>
            <a:endParaRPr lang="uk-UA" sz="2400" b="1"/>
          </a:p>
          <a:p>
            <a:pPr>
              <a:lnSpc>
                <a:spcPct val="80000"/>
              </a:lnSpc>
            </a:pPr>
            <a:r>
              <a:rPr lang="uk-UA" sz="2400" b="1"/>
              <a:t>Орієнтація </a:t>
            </a:r>
            <a:r>
              <a:rPr lang="uk-UA" sz="2400"/>
              <a:t>змісту освіти </a:t>
            </a:r>
            <a:r>
              <a:rPr lang="uk-UA" sz="2400" b="1"/>
              <a:t>на інтегративність подання матеріалу</a:t>
            </a:r>
            <a:r>
              <a:rPr lang="uk-UA" sz="2400"/>
              <a:t>.</a:t>
            </a:r>
            <a:endParaRPr lang="ru-RU" sz="2400"/>
          </a:p>
        </p:txBody>
      </p:sp>
    </p:spTree>
    <p:extLst>
      <p:ext uri="{BB962C8B-B14F-4D97-AF65-F5344CB8AC3E}">
        <p14:creationId xmlns:p14="http://schemas.microsoft.com/office/powerpoint/2010/main" val="856943733"/>
      </p:ext>
    </p:extLst>
  </p:cSld>
  <p:clrMapOvr>
    <a:masterClrMapping/>
  </p:clrMapOvr>
  <p:transition>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uk-UA" sz="4000" b="1" i="1" dirty="0" err="1">
                <a:solidFill>
                  <a:srgbClr val="002060"/>
                </a:solidFill>
                <a:latin typeface="Times New Roman" pitchFamily="18" charset="0"/>
              </a:rPr>
              <a:t>Компетентністний</a:t>
            </a:r>
            <a:r>
              <a:rPr lang="uk-UA" sz="4000" b="1" i="1" dirty="0">
                <a:solidFill>
                  <a:srgbClr val="002060"/>
                </a:solidFill>
                <a:latin typeface="Times New Roman" pitchFamily="18" charset="0"/>
              </a:rPr>
              <a:t> підхід</a:t>
            </a:r>
            <a:endParaRPr lang="ru-RU" sz="4000" b="1" i="1" dirty="0">
              <a:solidFill>
                <a:srgbClr val="002060"/>
              </a:solidFill>
              <a:latin typeface="Times New Roman" pitchFamily="18" charset="0"/>
            </a:endParaRPr>
          </a:p>
        </p:txBody>
      </p:sp>
      <p:sp>
        <p:nvSpPr>
          <p:cNvPr id="16387" name="Rectangle 3"/>
          <p:cNvSpPr>
            <a:spLocks noGrp="1" noChangeArrowheads="1"/>
          </p:cNvSpPr>
          <p:nvPr>
            <p:ph type="body" sz="half" idx="1"/>
          </p:nvPr>
        </p:nvSpPr>
        <p:spPr/>
        <p:txBody>
          <a:bodyPr/>
          <a:lstStyle/>
          <a:p>
            <a:pPr>
              <a:lnSpc>
                <a:spcPct val="80000"/>
              </a:lnSpc>
            </a:pPr>
            <a:r>
              <a:rPr lang="uk-UA" sz="3200">
                <a:latin typeface="Times New Roman" pitchFamily="18" charset="0"/>
              </a:rPr>
              <a:t>орієнтований на вироблення власних моделей поведінки в різних ситуаціях, акцентує увагу на предметно-дієвому компоненті, застосуванні у повсякденному житті.</a:t>
            </a:r>
            <a:endParaRPr lang="ru-RU" sz="3200">
              <a:latin typeface="Times New Roman" pitchFamily="18" charset="0"/>
            </a:endParaRPr>
          </a:p>
        </p:txBody>
      </p:sp>
      <p:sp>
        <p:nvSpPr>
          <p:cNvPr id="16399" name="Rectangle 15"/>
          <p:cNvSpPr>
            <a:spLocks noGrp="1" noChangeArrowheads="1"/>
          </p:cNvSpPr>
          <p:nvPr>
            <p:ph type="body" sz="half" idx="2"/>
          </p:nvPr>
        </p:nvSpPr>
        <p:spPr/>
        <p:txBody>
          <a:bodyPr/>
          <a:lstStyle/>
          <a:p>
            <a:pPr>
              <a:lnSpc>
                <a:spcPct val="90000"/>
              </a:lnSpc>
            </a:pPr>
            <a:r>
              <a:rPr lang="uk-UA" sz="4000" dirty="0">
                <a:latin typeface="Times New Roman" pitchFamily="18" charset="0"/>
              </a:rPr>
              <a:t>“</a:t>
            </a:r>
            <a:r>
              <a:rPr lang="uk-UA" sz="4000" dirty="0">
                <a:solidFill>
                  <a:schemeClr val="folHlink"/>
                </a:solidFill>
                <a:latin typeface="Times New Roman" pitchFamily="18" charset="0"/>
              </a:rPr>
              <a:t>я знаю, як це зробити“</a:t>
            </a:r>
          </a:p>
          <a:p>
            <a:pPr>
              <a:lnSpc>
                <a:spcPct val="90000"/>
              </a:lnSpc>
            </a:pPr>
            <a:endParaRPr lang="uk-UA" sz="4000" dirty="0">
              <a:solidFill>
                <a:schemeClr val="folHlink"/>
              </a:solidFill>
              <a:latin typeface="Times New Roman" pitchFamily="18" charset="0"/>
            </a:endParaRPr>
          </a:p>
          <a:p>
            <a:pPr>
              <a:lnSpc>
                <a:spcPct val="90000"/>
              </a:lnSpc>
            </a:pPr>
            <a:r>
              <a:rPr lang="uk-UA" sz="4000" dirty="0">
                <a:solidFill>
                  <a:schemeClr val="hlink"/>
                </a:solidFill>
                <a:latin typeface="Times New Roman" pitchFamily="18" charset="0"/>
              </a:rPr>
              <a:t>“я вмію і хочу застосувати це у конкретній ситуації” </a:t>
            </a:r>
            <a:endParaRPr lang="ru-RU" sz="4000" dirty="0">
              <a:solidFill>
                <a:schemeClr val="hlink"/>
              </a:solidFill>
              <a:latin typeface="Times New Roman" pitchFamily="18" charset="0"/>
            </a:endParaRPr>
          </a:p>
          <a:p>
            <a:pPr>
              <a:lnSpc>
                <a:spcPct val="90000"/>
              </a:lnSpc>
            </a:pPr>
            <a:endParaRPr lang="ru-RU" sz="4000" dirty="0">
              <a:solidFill>
                <a:schemeClr val="hlink"/>
              </a:solidFill>
            </a:endParaRPr>
          </a:p>
        </p:txBody>
      </p:sp>
    </p:spTree>
    <p:extLst>
      <p:ext uri="{BB962C8B-B14F-4D97-AF65-F5344CB8AC3E}">
        <p14:creationId xmlns:p14="http://schemas.microsoft.com/office/powerpoint/2010/main" val="1339711021"/>
      </p:ext>
    </p:extLst>
  </p:cSld>
  <p:clrMapOvr>
    <a:masterClrMapping/>
  </p:clrMapOvr>
  <p:transition>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uk-UA" b="1" i="1" dirty="0">
                <a:solidFill>
                  <a:srgbClr val="FF0000"/>
                </a:solidFill>
              </a:rPr>
              <a:t>Компетентність – це:</a:t>
            </a:r>
            <a:endParaRPr lang="ru-RU" b="1" i="1" dirty="0">
              <a:solidFill>
                <a:srgbClr val="FF0000"/>
              </a:solidFill>
            </a:endParaRPr>
          </a:p>
        </p:txBody>
      </p:sp>
      <p:sp>
        <p:nvSpPr>
          <p:cNvPr id="39939" name="Rectangle 3"/>
          <p:cNvSpPr>
            <a:spLocks noGrp="1" noChangeArrowheads="1"/>
          </p:cNvSpPr>
          <p:nvPr>
            <p:ph type="body" idx="1"/>
          </p:nvPr>
        </p:nvSpPr>
        <p:spPr/>
        <p:txBody>
          <a:bodyPr/>
          <a:lstStyle/>
          <a:p>
            <a:r>
              <a:rPr lang="uk-UA" sz="3600" dirty="0"/>
              <a:t>Ступінь соціальної та психологічної зрілості людини, її готовність діяти у певній сфері ефективно та конструктивно.</a:t>
            </a:r>
          </a:p>
          <a:p>
            <a:endParaRPr lang="ru-RU" sz="3600" dirty="0"/>
          </a:p>
        </p:txBody>
      </p:sp>
      <p:pic>
        <p:nvPicPr>
          <p:cNvPr id="4" name="Рисунок 3" descr="147.jpg"/>
          <p:cNvPicPr>
            <a:picLocks noChangeAspect="1"/>
          </p:cNvPicPr>
          <p:nvPr/>
        </p:nvPicPr>
        <p:blipFill>
          <a:blip r:embed="rId2"/>
          <a:stretch>
            <a:fillRect/>
          </a:stretch>
        </p:blipFill>
        <p:spPr>
          <a:xfrm>
            <a:off x="0" y="4286256"/>
            <a:ext cx="2328866" cy="2328866"/>
          </a:xfrm>
          <a:prstGeom prst="rect">
            <a:avLst/>
          </a:prstGeom>
        </p:spPr>
      </p:pic>
      <p:pic>
        <p:nvPicPr>
          <p:cNvPr id="5" name="Рисунок 4" descr="147.jpg"/>
          <p:cNvPicPr>
            <a:picLocks noChangeAspect="1"/>
          </p:cNvPicPr>
          <p:nvPr/>
        </p:nvPicPr>
        <p:blipFill>
          <a:blip r:embed="rId2"/>
          <a:stretch>
            <a:fillRect/>
          </a:stretch>
        </p:blipFill>
        <p:spPr>
          <a:xfrm>
            <a:off x="2305957" y="4303732"/>
            <a:ext cx="2328866" cy="2328866"/>
          </a:xfrm>
          <a:prstGeom prst="rect">
            <a:avLst/>
          </a:prstGeom>
        </p:spPr>
      </p:pic>
      <p:pic>
        <p:nvPicPr>
          <p:cNvPr id="6" name="Рисунок 5" descr="147.jpg"/>
          <p:cNvPicPr>
            <a:picLocks noChangeAspect="1"/>
          </p:cNvPicPr>
          <p:nvPr/>
        </p:nvPicPr>
        <p:blipFill>
          <a:blip r:embed="rId2"/>
          <a:stretch>
            <a:fillRect/>
          </a:stretch>
        </p:blipFill>
        <p:spPr>
          <a:xfrm>
            <a:off x="4627651" y="4303732"/>
            <a:ext cx="2328866" cy="2328866"/>
          </a:xfrm>
          <a:prstGeom prst="rect">
            <a:avLst/>
          </a:prstGeom>
        </p:spPr>
      </p:pic>
      <p:pic>
        <p:nvPicPr>
          <p:cNvPr id="7" name="Рисунок 6" descr="147.jpg"/>
          <p:cNvPicPr>
            <a:picLocks noChangeAspect="1"/>
          </p:cNvPicPr>
          <p:nvPr/>
        </p:nvPicPr>
        <p:blipFill>
          <a:blip r:embed="rId2"/>
          <a:stretch>
            <a:fillRect/>
          </a:stretch>
        </p:blipFill>
        <p:spPr>
          <a:xfrm>
            <a:off x="6956517" y="4286256"/>
            <a:ext cx="2328866" cy="2328866"/>
          </a:xfrm>
          <a:prstGeom prst="rect">
            <a:avLst/>
          </a:prstGeom>
        </p:spPr>
      </p:pic>
    </p:spTree>
    <p:extLst>
      <p:ext uri="{BB962C8B-B14F-4D97-AF65-F5344CB8AC3E}">
        <p14:creationId xmlns:p14="http://schemas.microsoft.com/office/powerpoint/2010/main" val="3459799034"/>
      </p:ext>
    </p:extLst>
  </p:cSld>
  <p:clrMapOvr>
    <a:masterClrMapping/>
  </p:clrMapOvr>
  <p:transition>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50825" y="188913"/>
            <a:ext cx="8713788" cy="792162"/>
          </a:xfrm>
        </p:spPr>
        <p:txBody>
          <a:bodyPr/>
          <a:lstStyle/>
          <a:p>
            <a:r>
              <a:rPr lang="uk-UA" b="1" i="1" dirty="0">
                <a:solidFill>
                  <a:srgbClr val="FF0000"/>
                </a:solidFill>
              </a:rPr>
              <a:t>Особистісні компетентності:</a:t>
            </a:r>
            <a:endParaRPr lang="ru-RU" b="1" i="1" dirty="0">
              <a:solidFill>
                <a:srgbClr val="FF0000"/>
              </a:solidFill>
            </a:endParaRPr>
          </a:p>
        </p:txBody>
      </p:sp>
      <p:sp>
        <p:nvSpPr>
          <p:cNvPr id="38915" name="Rectangle 3"/>
          <p:cNvSpPr>
            <a:spLocks noGrp="1" noChangeArrowheads="1"/>
          </p:cNvSpPr>
          <p:nvPr>
            <p:ph type="body" idx="1"/>
          </p:nvPr>
        </p:nvSpPr>
        <p:spPr>
          <a:xfrm>
            <a:off x="0" y="908050"/>
            <a:ext cx="9144000" cy="5949950"/>
          </a:xfrm>
        </p:spPr>
        <p:txBody>
          <a:bodyPr/>
          <a:lstStyle/>
          <a:p>
            <a:pPr>
              <a:lnSpc>
                <a:spcPct val="80000"/>
              </a:lnSpc>
            </a:pPr>
            <a:r>
              <a:rPr lang="uk-UA" sz="2400"/>
              <a:t>гнучкість, мобільність;</a:t>
            </a:r>
          </a:p>
          <a:p>
            <a:pPr>
              <a:lnSpc>
                <a:spcPct val="80000"/>
              </a:lnSpc>
            </a:pPr>
            <a:r>
              <a:rPr lang="uk-UA" sz="2400"/>
              <a:t>вміння самостійно та критично мислити;</a:t>
            </a:r>
          </a:p>
          <a:p>
            <a:pPr>
              <a:lnSpc>
                <a:spcPct val="80000"/>
              </a:lnSpc>
            </a:pPr>
            <a:r>
              <a:rPr lang="uk-UA" sz="2400"/>
              <a:t>вміння бачити та формувати та розв’язувати проблеми;</a:t>
            </a:r>
          </a:p>
          <a:p>
            <a:pPr>
              <a:lnSpc>
                <a:spcPct val="80000"/>
              </a:lnSpc>
            </a:pPr>
            <a:r>
              <a:rPr lang="uk-UA" sz="2400"/>
              <a:t>здатність генерувати нові ідеї, приймати нестандартні рішення й відповідати за них;</a:t>
            </a:r>
          </a:p>
          <a:p>
            <a:pPr>
              <a:lnSpc>
                <a:spcPct val="80000"/>
              </a:lnSpc>
            </a:pPr>
            <a:r>
              <a:rPr lang="uk-UA" sz="2400"/>
              <a:t>володіти комунікативною культурою, вміти працювати у команді, виходити з конфліктних ситуацій та уникати їх;</a:t>
            </a:r>
          </a:p>
          <a:p>
            <a:pPr>
              <a:lnSpc>
                <a:spcPct val="80000"/>
              </a:lnSpc>
            </a:pPr>
            <a:r>
              <a:rPr lang="uk-UA" sz="2400"/>
              <a:t>вміння самостійно працювати над розвитком особистих якостей;</a:t>
            </a:r>
          </a:p>
          <a:p>
            <a:pPr>
              <a:lnSpc>
                <a:spcPct val="80000"/>
              </a:lnSpc>
            </a:pPr>
            <a:r>
              <a:rPr lang="uk-UA" sz="2400"/>
              <a:t> навички медіаграмотності;</a:t>
            </a:r>
          </a:p>
          <a:p>
            <a:pPr>
              <a:lnSpc>
                <a:spcPct val="80000"/>
              </a:lnSpc>
            </a:pPr>
            <a:r>
              <a:rPr lang="uk-UA" sz="2400"/>
              <a:t>вміння бережно ставитись до свого здоров</a:t>
            </a:r>
            <a:r>
              <a:rPr lang="en-US" sz="2400"/>
              <a:t>'</a:t>
            </a:r>
            <a:r>
              <a:rPr lang="uk-UA" sz="2400"/>
              <a:t>я та здоров</a:t>
            </a:r>
            <a:r>
              <a:rPr lang="en-US" sz="2400"/>
              <a:t>'</a:t>
            </a:r>
            <a:r>
              <a:rPr lang="uk-UA" sz="2400"/>
              <a:t>я інших, усвідомлювати залежність здоров</a:t>
            </a:r>
            <a:r>
              <a:rPr lang="en-US" sz="2400"/>
              <a:t>'</a:t>
            </a:r>
            <a:r>
              <a:rPr lang="uk-UA" sz="2400"/>
              <a:t>я від стану довкілля, формувати відповідні екологічні пріоритети, ощадливу споживчу культуру:</a:t>
            </a:r>
          </a:p>
          <a:p>
            <a:pPr>
              <a:lnSpc>
                <a:spcPct val="80000"/>
              </a:lnSpc>
            </a:pPr>
            <a:r>
              <a:rPr lang="uk-UA" sz="2400"/>
              <a:t>здатність формувати активну громадянську позицію, оволодівати цінностями та принципами демократичного суспільства.</a:t>
            </a:r>
            <a:endParaRPr lang="ru-RU" sz="2400"/>
          </a:p>
        </p:txBody>
      </p:sp>
    </p:spTree>
    <p:extLst>
      <p:ext uri="{BB962C8B-B14F-4D97-AF65-F5344CB8AC3E}">
        <p14:creationId xmlns:p14="http://schemas.microsoft.com/office/powerpoint/2010/main" val="3046307160"/>
      </p:ext>
    </p:extLst>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785794"/>
            <a:ext cx="8229600" cy="5500726"/>
          </a:xfrm>
        </p:spPr>
        <p:txBody>
          <a:bodyPr>
            <a:normAutofit lnSpcReduction="10000"/>
          </a:bodyPr>
          <a:lstStyle/>
          <a:p>
            <a:pPr>
              <a:buNone/>
            </a:pPr>
            <a:r>
              <a:rPr lang="uk-UA" i="1" dirty="0" smtClean="0"/>
              <a:t>    </a:t>
            </a:r>
            <a:r>
              <a:rPr lang="uk-UA" i="1" dirty="0"/>
              <a:t>Актуальність теми </a:t>
            </a:r>
            <a:endParaRPr lang="uk-UA" i="1" dirty="0" smtClean="0"/>
          </a:p>
          <a:p>
            <a:pPr>
              <a:buNone/>
            </a:pPr>
            <a:r>
              <a:rPr lang="uk-UA" dirty="0" smtClean="0"/>
              <a:t>визначається особливостями</a:t>
            </a:r>
          </a:p>
          <a:p>
            <a:pPr>
              <a:buNone/>
            </a:pPr>
            <a:r>
              <a:rPr lang="uk-UA" dirty="0" smtClean="0"/>
              <a:t> </a:t>
            </a:r>
            <a:r>
              <a:rPr lang="uk-UA" dirty="0"/>
              <a:t>сучасного етапу розвитку </a:t>
            </a:r>
            <a:endParaRPr lang="uk-UA" dirty="0" smtClean="0"/>
          </a:p>
          <a:p>
            <a:pPr>
              <a:buNone/>
            </a:pPr>
            <a:r>
              <a:rPr lang="uk-UA" dirty="0" smtClean="0"/>
              <a:t>національної </a:t>
            </a:r>
            <a:r>
              <a:rPr lang="uk-UA" dirty="0"/>
              <a:t>системи освіти, </a:t>
            </a:r>
            <a:endParaRPr lang="uk-UA" dirty="0" smtClean="0"/>
          </a:p>
          <a:p>
            <a:pPr>
              <a:buNone/>
            </a:pPr>
            <a:r>
              <a:rPr lang="uk-UA" dirty="0" smtClean="0"/>
              <a:t>світоглядно </a:t>
            </a:r>
            <a:r>
              <a:rPr lang="uk-UA" dirty="0"/>
              <a:t>- методологічними, </a:t>
            </a:r>
            <a:r>
              <a:rPr lang="uk-UA" dirty="0" smtClean="0"/>
              <a:t>теоретичними</a:t>
            </a:r>
          </a:p>
          <a:p>
            <a:pPr>
              <a:buNone/>
            </a:pPr>
            <a:r>
              <a:rPr lang="uk-UA" dirty="0" smtClean="0"/>
              <a:t>і </a:t>
            </a:r>
            <a:r>
              <a:rPr lang="uk-UA" dirty="0"/>
              <a:t>практичними потребами щодо її </a:t>
            </a:r>
            <a:endParaRPr lang="uk-UA" dirty="0" smtClean="0"/>
          </a:p>
          <a:p>
            <a:pPr>
              <a:buNone/>
            </a:pPr>
            <a:r>
              <a:rPr lang="uk-UA" dirty="0" smtClean="0"/>
              <a:t>модернізації</a:t>
            </a:r>
            <a:r>
              <a:rPr lang="uk-UA" dirty="0"/>
              <a:t>, необхідністю переосмислення </a:t>
            </a:r>
            <a:endParaRPr lang="uk-UA" dirty="0" smtClean="0"/>
          </a:p>
          <a:p>
            <a:pPr>
              <a:buNone/>
            </a:pPr>
            <a:r>
              <a:rPr lang="uk-UA" dirty="0" smtClean="0"/>
              <a:t>ціннісних </a:t>
            </a:r>
            <a:r>
              <a:rPr lang="uk-UA" dirty="0"/>
              <a:t>засад освіти в ХХІ ст. через призму </a:t>
            </a:r>
            <a:endParaRPr lang="uk-UA" dirty="0" smtClean="0"/>
          </a:p>
          <a:p>
            <a:pPr>
              <a:buNone/>
            </a:pPr>
            <a:r>
              <a:rPr lang="uk-UA" dirty="0" smtClean="0"/>
              <a:t>пріоритетів </a:t>
            </a:r>
            <a:r>
              <a:rPr lang="uk-UA" dirty="0"/>
              <a:t>сталого розвитку України як </a:t>
            </a:r>
            <a:endParaRPr lang="uk-UA" dirty="0" smtClean="0"/>
          </a:p>
          <a:p>
            <a:pPr>
              <a:buNone/>
            </a:pPr>
            <a:r>
              <a:rPr lang="uk-UA" dirty="0" smtClean="0"/>
              <a:t>незалежної </a:t>
            </a:r>
            <a:r>
              <a:rPr lang="uk-UA" dirty="0"/>
              <a:t>держави. </a:t>
            </a:r>
            <a:endParaRPr lang="ru-RU" dirty="0"/>
          </a:p>
        </p:txBody>
      </p:sp>
      <p:pic>
        <p:nvPicPr>
          <p:cNvPr id="4" name="Picture 5" descr="F:\PICTURES_PHOTOS\Peoples\computer_girl_hc.gif"/>
          <p:cNvPicPr>
            <a:picLocks noChangeAspect="1" noChangeArrowheads="1" noCrop="1"/>
          </p:cNvPicPr>
          <p:nvPr/>
        </p:nvPicPr>
        <p:blipFill>
          <a:blip r:embed="rId2" cstate="print"/>
          <a:srcRect/>
          <a:stretch>
            <a:fillRect/>
          </a:stretch>
        </p:blipFill>
        <p:spPr bwMode="auto">
          <a:xfrm>
            <a:off x="5929322" y="142852"/>
            <a:ext cx="2800350" cy="30099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ru-RU" sz="3600" b="1" i="1" dirty="0">
                <a:solidFill>
                  <a:srgbClr val="FF0000"/>
                </a:solidFill>
              </a:rPr>
              <a:t>Школа </a:t>
            </a:r>
            <a:r>
              <a:rPr lang="ru-RU" sz="3600" b="1" i="1" dirty="0" err="1">
                <a:solidFill>
                  <a:srgbClr val="FF0000"/>
                </a:solidFill>
              </a:rPr>
              <a:t>випереджаючої</a:t>
            </a:r>
            <a:r>
              <a:rPr lang="ru-RU" sz="3600" b="1" i="1" dirty="0">
                <a:solidFill>
                  <a:srgbClr val="FF0000"/>
                </a:solidFill>
              </a:rPr>
              <a:t> </a:t>
            </a:r>
            <a:r>
              <a:rPr lang="ru-RU" sz="3600" b="1" i="1" dirty="0" err="1">
                <a:solidFill>
                  <a:srgbClr val="FF0000"/>
                </a:solidFill>
              </a:rPr>
              <a:t>освіти</a:t>
            </a:r>
            <a:r>
              <a:rPr lang="ru-RU" sz="3600" b="1" i="1" dirty="0">
                <a:solidFill>
                  <a:srgbClr val="FF0000"/>
                </a:solidFill>
              </a:rPr>
              <a:t> для </a:t>
            </a:r>
            <a:r>
              <a:rPr lang="ru-RU" sz="3600" b="1" i="1" dirty="0" err="1">
                <a:solidFill>
                  <a:srgbClr val="FF0000"/>
                </a:solidFill>
              </a:rPr>
              <a:t>сталого</a:t>
            </a:r>
            <a:r>
              <a:rPr lang="ru-RU" sz="3600" b="1" i="1" dirty="0">
                <a:solidFill>
                  <a:srgbClr val="FF0000"/>
                </a:solidFill>
              </a:rPr>
              <a:t> </a:t>
            </a:r>
            <a:r>
              <a:rPr lang="ru-RU" sz="3600" b="1" i="1" dirty="0" err="1">
                <a:solidFill>
                  <a:srgbClr val="FF0000"/>
                </a:solidFill>
              </a:rPr>
              <a:t>розвитку</a:t>
            </a:r>
            <a:endParaRPr lang="ru-RU" sz="3600" b="1" i="1" dirty="0">
              <a:solidFill>
                <a:srgbClr val="FF0000"/>
              </a:solidFill>
            </a:endParaRPr>
          </a:p>
        </p:txBody>
      </p:sp>
      <p:sp>
        <p:nvSpPr>
          <p:cNvPr id="37891" name="Rectangle 3"/>
          <p:cNvSpPr>
            <a:spLocks noGrp="1" noChangeArrowheads="1"/>
          </p:cNvSpPr>
          <p:nvPr>
            <p:ph type="body" idx="1"/>
          </p:nvPr>
        </p:nvSpPr>
        <p:spPr>
          <a:xfrm>
            <a:off x="179388" y="1981200"/>
            <a:ext cx="8785225" cy="4616450"/>
          </a:xfrm>
        </p:spPr>
        <p:txBody>
          <a:bodyPr/>
          <a:lstStyle/>
          <a:p>
            <a:r>
              <a:rPr lang="ru-RU" sz="2800"/>
              <a:t>спрямована на досягнення нової якості освіти на основі освоєння особистістю основних принципів та ідей сталого розвитку, формування стрижневих компетенцій, що дозволяють їй успішно інтегруватися в суспільство, бути мобільною та конкурентоспроможною, здатною до самоорганізації навчання протягом життя, самореалізації, розкриття творчого потенціалу, визначення свідомого життєвого вибору і прийняття відповідальних рішень.</a:t>
            </a:r>
          </a:p>
        </p:txBody>
      </p:sp>
    </p:spTree>
    <p:extLst>
      <p:ext uri="{BB962C8B-B14F-4D97-AF65-F5344CB8AC3E}">
        <p14:creationId xmlns:p14="http://schemas.microsoft.com/office/powerpoint/2010/main" val="900162171"/>
      </p:ext>
    </p:extLst>
  </p:cSld>
  <p:clrMapOvr>
    <a:masterClrMapping/>
  </p:clrMapOvr>
  <p:transition>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5" name="Rectangle 25"/>
          <p:cNvSpPr>
            <a:spLocks noGrp="1" noChangeArrowheads="1"/>
          </p:cNvSpPr>
          <p:nvPr>
            <p:ph type="title"/>
          </p:nvPr>
        </p:nvSpPr>
        <p:spPr>
          <a:xfrm>
            <a:off x="457200" y="381000"/>
            <a:ext cx="8229600" cy="384175"/>
          </a:xfrm>
        </p:spPr>
        <p:txBody>
          <a:bodyPr>
            <a:noAutofit/>
          </a:bodyPr>
          <a:lstStyle/>
          <a:p>
            <a:r>
              <a:rPr lang="uk-UA" sz="3600" b="1" i="1" dirty="0" smtClean="0">
                <a:solidFill>
                  <a:srgbClr val="FF0000"/>
                </a:solidFill>
              </a:rPr>
              <a:t>Головні моделі </a:t>
            </a:r>
            <a:r>
              <a:rPr lang="uk-UA" sz="3600" b="1" i="1" dirty="0">
                <a:solidFill>
                  <a:srgbClr val="FF0000"/>
                </a:solidFill>
              </a:rPr>
              <a:t>школи випереджаючої освіти:</a:t>
            </a:r>
            <a:endParaRPr lang="ru-RU" sz="3600" b="1" i="1" dirty="0">
              <a:solidFill>
                <a:srgbClr val="FF0000"/>
              </a:solidFill>
            </a:endParaRPr>
          </a:p>
        </p:txBody>
      </p:sp>
      <p:grpSp>
        <p:nvGrpSpPr>
          <p:cNvPr id="25647" name="Group 47"/>
          <p:cNvGrpSpPr>
            <a:grpSpLocks noChangeAspect="1"/>
          </p:cNvGrpSpPr>
          <p:nvPr/>
        </p:nvGrpSpPr>
        <p:grpSpPr bwMode="auto">
          <a:xfrm>
            <a:off x="107504" y="1289291"/>
            <a:ext cx="8856984" cy="5029164"/>
            <a:chOff x="1575" y="-173"/>
            <a:chExt cx="9741" cy="6130"/>
          </a:xfrm>
        </p:grpSpPr>
        <p:sp>
          <p:nvSpPr>
            <p:cNvPr id="25649" name="Oval 49"/>
            <p:cNvSpPr>
              <a:spLocks noChangeArrowheads="1"/>
            </p:cNvSpPr>
            <p:nvPr/>
          </p:nvSpPr>
          <p:spPr bwMode="auto">
            <a:xfrm>
              <a:off x="4540" y="2057"/>
              <a:ext cx="3670" cy="1534"/>
            </a:xfrm>
            <a:prstGeom prst="ellipse">
              <a:avLst/>
            </a:prstGeom>
            <a:solidFill>
              <a:srgbClr val="8BB2FF"/>
            </a:solidFill>
            <a:ln w="9525">
              <a:solidFill>
                <a:srgbClr val="000000"/>
              </a:solidFill>
              <a:round/>
              <a:headEnd/>
              <a:tailEnd/>
            </a:ln>
          </p:spPr>
          <p:txBody>
            <a:bodyPr/>
            <a:lstStyle/>
            <a:p>
              <a:pPr algn="ctr"/>
              <a:r>
                <a:rPr lang="ru-RU" sz="1600" b="1" dirty="0">
                  <a:latin typeface="Times New Roman" pitchFamily="18" charset="0"/>
                </a:rPr>
                <a:t>МОДЕЛЬ ШКОЛИ </a:t>
              </a:r>
              <a:r>
                <a:rPr lang="ru-RU" sz="1600" b="1" dirty="0" smtClean="0">
                  <a:latin typeface="Times New Roman" pitchFamily="18" charset="0"/>
                </a:rPr>
                <a:t>ВИПЕРЕДЖАЮЧО</a:t>
              </a:r>
              <a:r>
                <a:rPr lang="uk-UA" sz="1600" b="1" dirty="0">
                  <a:latin typeface="Times New Roman" pitchFamily="18" charset="0"/>
                </a:rPr>
                <a:t>Ї</a:t>
              </a:r>
              <a:r>
                <a:rPr lang="ru-RU" sz="1600" b="1" dirty="0">
                  <a:latin typeface="Times New Roman" pitchFamily="18" charset="0"/>
                </a:rPr>
                <a:t> ОСВ</a:t>
              </a:r>
              <a:r>
                <a:rPr lang="uk-UA" sz="1600" b="1" dirty="0">
                  <a:latin typeface="Times New Roman" pitchFamily="18" charset="0"/>
                </a:rPr>
                <a:t>І</a:t>
              </a:r>
              <a:r>
                <a:rPr lang="ru-RU" sz="1600" b="1" dirty="0">
                  <a:latin typeface="Times New Roman" pitchFamily="18" charset="0"/>
                </a:rPr>
                <a:t>ТИ</a:t>
              </a:r>
              <a:endParaRPr lang="uk-UA" sz="1600" b="1" dirty="0">
                <a:latin typeface="Times New Roman" pitchFamily="18" charset="0"/>
              </a:endParaRPr>
            </a:p>
            <a:p>
              <a:endParaRPr lang="ru-RU" dirty="0">
                <a:solidFill>
                  <a:schemeClr val="bg2"/>
                </a:solidFill>
              </a:endParaRPr>
            </a:p>
          </p:txBody>
        </p:sp>
        <p:sp>
          <p:nvSpPr>
            <p:cNvPr id="25650" name="Oval 50"/>
            <p:cNvSpPr>
              <a:spLocks noChangeArrowheads="1"/>
            </p:cNvSpPr>
            <p:nvPr/>
          </p:nvSpPr>
          <p:spPr bwMode="auto">
            <a:xfrm>
              <a:off x="8211" y="2753"/>
              <a:ext cx="3105" cy="1532"/>
            </a:xfrm>
            <a:prstGeom prst="ellipse">
              <a:avLst/>
            </a:prstGeom>
            <a:solidFill>
              <a:srgbClr val="FF7D7D"/>
            </a:solidFill>
            <a:ln w="9525">
              <a:solidFill>
                <a:srgbClr val="000000"/>
              </a:solidFill>
              <a:round/>
              <a:headEnd/>
              <a:tailEnd/>
            </a:ln>
          </p:spPr>
          <p:txBody>
            <a:bodyPr/>
            <a:lstStyle/>
            <a:p>
              <a:pPr algn="ctr"/>
              <a:r>
                <a:rPr lang="uk-UA" sz="1200" b="1" dirty="0">
                  <a:latin typeface="Times New Roman" pitchFamily="18" charset="0"/>
                </a:rPr>
                <a:t>ШКОЛА – ЦЕНТР СОЦІАЛЬНОГО ПАРТНЕРСТВА</a:t>
              </a:r>
              <a:endParaRPr lang="ru-RU" dirty="0"/>
            </a:p>
          </p:txBody>
        </p:sp>
        <p:sp>
          <p:nvSpPr>
            <p:cNvPr id="25651" name="Oval 51"/>
            <p:cNvSpPr>
              <a:spLocks noChangeArrowheads="1"/>
            </p:cNvSpPr>
            <p:nvPr/>
          </p:nvSpPr>
          <p:spPr bwMode="auto">
            <a:xfrm>
              <a:off x="2704" y="4147"/>
              <a:ext cx="3532" cy="1674"/>
            </a:xfrm>
            <a:prstGeom prst="ellipse">
              <a:avLst/>
            </a:prstGeom>
            <a:solidFill>
              <a:srgbClr val="FFE98B"/>
            </a:solidFill>
            <a:ln w="9525">
              <a:solidFill>
                <a:srgbClr val="000000"/>
              </a:solidFill>
              <a:round/>
              <a:headEnd/>
              <a:tailEnd/>
            </a:ln>
          </p:spPr>
          <p:txBody>
            <a:bodyPr/>
            <a:lstStyle/>
            <a:p>
              <a:pPr algn="ctr"/>
              <a:r>
                <a:rPr lang="uk-UA" sz="1200" b="1" dirty="0">
                  <a:latin typeface="Times New Roman" pitchFamily="18" charset="0"/>
                </a:rPr>
                <a:t>ШКОЛА – ЦЕНТР ФОРМУВАННЯ ЄВРОПЕЙСЬКИХ ЦІННОСТЕЙ ТА СТАНДАРТІВ</a:t>
              </a:r>
              <a:endParaRPr lang="ru-RU" dirty="0"/>
            </a:p>
          </p:txBody>
        </p:sp>
        <p:sp>
          <p:nvSpPr>
            <p:cNvPr id="25652" name="Oval 52"/>
            <p:cNvSpPr>
              <a:spLocks noChangeArrowheads="1"/>
            </p:cNvSpPr>
            <p:nvPr/>
          </p:nvSpPr>
          <p:spPr bwMode="auto">
            <a:xfrm>
              <a:off x="1998" y="802"/>
              <a:ext cx="3107" cy="1534"/>
            </a:xfrm>
            <a:prstGeom prst="ellipse">
              <a:avLst/>
            </a:prstGeom>
            <a:solidFill>
              <a:srgbClr val="FFCC99"/>
            </a:solidFill>
            <a:ln w="9525">
              <a:solidFill>
                <a:srgbClr val="000000"/>
              </a:solidFill>
              <a:round/>
              <a:headEnd/>
              <a:tailEnd/>
            </a:ln>
          </p:spPr>
          <p:txBody>
            <a:bodyPr/>
            <a:lstStyle/>
            <a:p>
              <a:pPr algn="ctr"/>
              <a:r>
                <a:rPr lang="uk-UA" sz="1200" b="1" dirty="0">
                  <a:latin typeface="Times New Roman" pitchFamily="18" charset="0"/>
                </a:rPr>
                <a:t>ШКОЛА  - ЦЕНТР ФОРМУВАННЯ КРЕАТИВНОЇ ОСОБИСТОСТІ</a:t>
              </a:r>
              <a:endParaRPr lang="ru-RU" dirty="0"/>
            </a:p>
          </p:txBody>
        </p:sp>
        <p:sp>
          <p:nvSpPr>
            <p:cNvPr id="25653" name="Oval 53"/>
            <p:cNvSpPr>
              <a:spLocks noChangeArrowheads="1"/>
            </p:cNvSpPr>
            <p:nvPr/>
          </p:nvSpPr>
          <p:spPr bwMode="auto">
            <a:xfrm>
              <a:off x="1575" y="2614"/>
              <a:ext cx="3107" cy="1535"/>
            </a:xfrm>
            <a:prstGeom prst="ellipse">
              <a:avLst/>
            </a:prstGeom>
            <a:solidFill>
              <a:srgbClr val="99FFCC"/>
            </a:solidFill>
            <a:ln w="9525">
              <a:solidFill>
                <a:srgbClr val="000000"/>
              </a:solidFill>
              <a:round/>
              <a:headEnd/>
              <a:tailEnd/>
            </a:ln>
          </p:spPr>
          <p:txBody>
            <a:bodyPr/>
            <a:lstStyle/>
            <a:p>
              <a:pPr algn="ctr"/>
              <a:r>
                <a:rPr lang="uk-UA" sz="1200" b="1" dirty="0">
                  <a:latin typeface="Times New Roman" pitchFamily="18" charset="0"/>
                </a:rPr>
                <a:t>ШКОЛА – ЦЕНТР ФОРМУВАННЯ ЗДОРОВ</a:t>
              </a:r>
              <a:r>
                <a:rPr lang="en-US" sz="1200" b="1" dirty="0">
                  <a:latin typeface="Times New Roman" pitchFamily="18" charset="0"/>
                </a:rPr>
                <a:t>’</a:t>
              </a:r>
              <a:r>
                <a:rPr lang="uk-UA" sz="1200" b="1" dirty="0">
                  <a:latin typeface="Times New Roman" pitchFamily="18" charset="0"/>
                </a:rPr>
                <a:t>ЯЗБЕРІГАЮ</a:t>
              </a:r>
            </a:p>
            <a:p>
              <a:pPr algn="ctr"/>
              <a:r>
                <a:rPr lang="uk-UA" sz="1200" b="1" dirty="0">
                  <a:latin typeface="Times New Roman" pitchFamily="18" charset="0"/>
                </a:rPr>
                <a:t>ЧОГО </a:t>
              </a:r>
              <a:r>
                <a:rPr lang="uk-UA" sz="1200" b="1" dirty="0">
                  <a:solidFill>
                    <a:schemeClr val="bg2"/>
                  </a:solidFill>
                  <a:latin typeface="Times New Roman" pitchFamily="18" charset="0"/>
                </a:rPr>
                <a:t>СЕРЕДОВИЩА</a:t>
              </a:r>
              <a:endParaRPr lang="ru-RU" dirty="0">
                <a:solidFill>
                  <a:schemeClr val="bg2"/>
                </a:solidFill>
              </a:endParaRPr>
            </a:p>
          </p:txBody>
        </p:sp>
        <p:sp>
          <p:nvSpPr>
            <p:cNvPr id="25654" name="Oval 54"/>
            <p:cNvSpPr>
              <a:spLocks noChangeArrowheads="1"/>
            </p:cNvSpPr>
            <p:nvPr/>
          </p:nvSpPr>
          <p:spPr bwMode="auto">
            <a:xfrm>
              <a:off x="6375" y="4147"/>
              <a:ext cx="3247" cy="1810"/>
            </a:xfrm>
            <a:prstGeom prst="ellipse">
              <a:avLst/>
            </a:prstGeom>
            <a:solidFill>
              <a:srgbClr val="D5D5E3"/>
            </a:solidFill>
            <a:ln w="9525">
              <a:solidFill>
                <a:srgbClr val="000000"/>
              </a:solidFill>
              <a:round/>
              <a:headEnd/>
              <a:tailEnd/>
            </a:ln>
          </p:spPr>
          <p:txBody>
            <a:bodyPr/>
            <a:lstStyle/>
            <a:p>
              <a:pPr algn="ctr"/>
              <a:r>
                <a:rPr lang="uk-UA" sz="1200" b="1" dirty="0">
                  <a:latin typeface="Times New Roman" pitchFamily="18" charset="0"/>
                </a:rPr>
                <a:t>ШКОЛА – ЦЕНТР</a:t>
              </a:r>
            </a:p>
            <a:p>
              <a:pPr algn="ctr"/>
              <a:r>
                <a:rPr lang="uk-UA" sz="1200" b="1" dirty="0">
                  <a:latin typeface="Times New Roman" pitchFamily="18" charset="0"/>
                </a:rPr>
                <a:t>ФОРМУВАННЯ </a:t>
              </a:r>
              <a:br>
                <a:rPr lang="uk-UA" sz="1200" b="1" dirty="0">
                  <a:latin typeface="Times New Roman" pitchFamily="18" charset="0"/>
                </a:rPr>
              </a:br>
              <a:r>
                <a:rPr lang="uk-UA" sz="1200" b="1" dirty="0">
                  <a:latin typeface="Times New Roman" pitchFamily="18" charset="0"/>
                </a:rPr>
                <a:t>СОЦІАЛЬНО-ВІДПОВІДАЛЬНОЇ ПОВЕДІНКИ</a:t>
              </a:r>
              <a:endParaRPr lang="ru-RU" dirty="0"/>
            </a:p>
          </p:txBody>
        </p:sp>
        <p:sp>
          <p:nvSpPr>
            <p:cNvPr id="25655" name="Oval 55"/>
            <p:cNvSpPr>
              <a:spLocks noChangeArrowheads="1"/>
            </p:cNvSpPr>
            <p:nvPr/>
          </p:nvSpPr>
          <p:spPr bwMode="auto">
            <a:xfrm>
              <a:off x="7364" y="803"/>
              <a:ext cx="3106" cy="1667"/>
            </a:xfrm>
            <a:prstGeom prst="ellipse">
              <a:avLst/>
            </a:prstGeom>
            <a:solidFill>
              <a:srgbClr val="99FF99"/>
            </a:solidFill>
            <a:ln w="9525">
              <a:solidFill>
                <a:srgbClr val="000000"/>
              </a:solidFill>
              <a:round/>
              <a:headEnd/>
              <a:tailEnd/>
            </a:ln>
          </p:spPr>
          <p:txBody>
            <a:bodyPr/>
            <a:lstStyle/>
            <a:p>
              <a:pPr algn="ctr"/>
              <a:r>
                <a:rPr lang="uk-UA" sz="1200" b="1" dirty="0">
                  <a:latin typeface="Times New Roman" pitchFamily="18" charset="0"/>
                </a:rPr>
                <a:t>ШКОЛА – ЦЕНТР ФОРМУВАННЯ ЕКОЛОГО-ЗБАЛАНСОВАНОЇ ПОВЕДІНКИ</a:t>
              </a:r>
              <a:endParaRPr lang="ru-RU" dirty="0"/>
            </a:p>
          </p:txBody>
        </p:sp>
        <p:sp>
          <p:nvSpPr>
            <p:cNvPr id="25657" name="Oval 57"/>
            <p:cNvSpPr>
              <a:spLocks noChangeArrowheads="1"/>
            </p:cNvSpPr>
            <p:nvPr/>
          </p:nvSpPr>
          <p:spPr bwMode="auto">
            <a:xfrm>
              <a:off x="4681" y="-173"/>
              <a:ext cx="3104" cy="1673"/>
            </a:xfrm>
            <a:prstGeom prst="ellipse">
              <a:avLst/>
            </a:prstGeom>
            <a:solidFill>
              <a:srgbClr val="E0FF89"/>
            </a:solidFill>
            <a:ln w="9525">
              <a:solidFill>
                <a:srgbClr val="000000"/>
              </a:solidFill>
              <a:round/>
              <a:headEnd/>
              <a:tailEnd/>
            </a:ln>
          </p:spPr>
          <p:txBody>
            <a:bodyPr/>
            <a:lstStyle/>
            <a:p>
              <a:pPr algn="ctr"/>
              <a:r>
                <a:rPr lang="uk-UA" sz="1200" b="1" dirty="0">
                  <a:latin typeface="Times New Roman" pitchFamily="18" charset="0"/>
                </a:rPr>
                <a:t>ВИПЕРЕДЖАЮЧА ОСВІТА ДЛЯ СТАЛОГО РОЗВИТКУ – ШКОЛА МАЙБУТНЬОГО</a:t>
              </a:r>
            </a:p>
            <a:p>
              <a:endParaRPr lang="ru-RU" dirty="0"/>
            </a:p>
          </p:txBody>
        </p:sp>
        <p:sp>
          <p:nvSpPr>
            <p:cNvPr id="25658" name="Freeform 58"/>
            <p:cNvSpPr>
              <a:spLocks/>
            </p:cNvSpPr>
            <p:nvPr/>
          </p:nvSpPr>
          <p:spPr bwMode="auto">
            <a:xfrm>
              <a:off x="7222" y="1917"/>
              <a:ext cx="212" cy="279"/>
            </a:xfrm>
            <a:custGeom>
              <a:avLst/>
              <a:gdLst>
                <a:gd name="T0" fmla="*/ 0 w 450"/>
                <a:gd name="T1" fmla="*/ 406 h 406"/>
                <a:gd name="T2" fmla="*/ 450 w 450"/>
                <a:gd name="T3" fmla="*/ 0 h 406"/>
              </a:gdLst>
              <a:ahLst/>
              <a:cxnLst>
                <a:cxn ang="0">
                  <a:pos x="T0" y="T1"/>
                </a:cxn>
                <a:cxn ang="0">
                  <a:pos x="T2" y="T3"/>
                </a:cxn>
              </a:cxnLst>
              <a:rect l="0" t="0" r="r" b="b"/>
              <a:pathLst>
                <a:path w="450" h="406">
                  <a:moveTo>
                    <a:pt x="0" y="406"/>
                  </a:moveTo>
                  <a:lnTo>
                    <a:pt x="450" y="0"/>
                  </a:lnTo>
                </a:path>
              </a:pathLst>
            </a:custGeom>
            <a:noFill/>
            <a:ln w="9525">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5659" name="Freeform 59"/>
            <p:cNvSpPr>
              <a:spLocks/>
            </p:cNvSpPr>
            <p:nvPr/>
          </p:nvSpPr>
          <p:spPr bwMode="auto">
            <a:xfrm flipH="1">
              <a:off x="4963" y="1917"/>
              <a:ext cx="283" cy="279"/>
            </a:xfrm>
            <a:custGeom>
              <a:avLst/>
              <a:gdLst>
                <a:gd name="T0" fmla="*/ 0 w 450"/>
                <a:gd name="T1" fmla="*/ 406 h 406"/>
                <a:gd name="T2" fmla="*/ 450 w 450"/>
                <a:gd name="T3" fmla="*/ 0 h 406"/>
              </a:gdLst>
              <a:ahLst/>
              <a:cxnLst>
                <a:cxn ang="0">
                  <a:pos x="T0" y="T1"/>
                </a:cxn>
                <a:cxn ang="0">
                  <a:pos x="T2" y="T3"/>
                </a:cxn>
              </a:cxnLst>
              <a:rect l="0" t="0" r="r" b="b"/>
              <a:pathLst>
                <a:path w="450" h="406">
                  <a:moveTo>
                    <a:pt x="0" y="406"/>
                  </a:moveTo>
                  <a:lnTo>
                    <a:pt x="450" y="0"/>
                  </a:lnTo>
                </a:path>
              </a:pathLst>
            </a:custGeom>
            <a:noFill/>
            <a:ln w="9525">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5660" name="Freeform 60"/>
            <p:cNvSpPr>
              <a:spLocks/>
            </p:cNvSpPr>
            <p:nvPr/>
          </p:nvSpPr>
          <p:spPr bwMode="auto">
            <a:xfrm flipV="1">
              <a:off x="7222" y="3450"/>
              <a:ext cx="189" cy="831"/>
            </a:xfrm>
            <a:custGeom>
              <a:avLst/>
              <a:gdLst>
                <a:gd name="T0" fmla="*/ 0 w 450"/>
                <a:gd name="T1" fmla="*/ 406 h 406"/>
                <a:gd name="T2" fmla="*/ 450 w 450"/>
                <a:gd name="T3" fmla="*/ 0 h 406"/>
              </a:gdLst>
              <a:ahLst/>
              <a:cxnLst>
                <a:cxn ang="0">
                  <a:pos x="T0" y="T1"/>
                </a:cxn>
                <a:cxn ang="0">
                  <a:pos x="T2" y="T3"/>
                </a:cxn>
              </a:cxnLst>
              <a:rect l="0" t="0" r="r" b="b"/>
              <a:pathLst>
                <a:path w="450" h="406">
                  <a:moveTo>
                    <a:pt x="0" y="406"/>
                  </a:moveTo>
                  <a:lnTo>
                    <a:pt x="450" y="0"/>
                  </a:lnTo>
                </a:path>
              </a:pathLst>
            </a:custGeom>
            <a:noFill/>
            <a:ln w="9525">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5661" name="Freeform 61"/>
            <p:cNvSpPr>
              <a:spLocks/>
            </p:cNvSpPr>
            <p:nvPr/>
          </p:nvSpPr>
          <p:spPr bwMode="auto">
            <a:xfrm flipH="1" flipV="1">
              <a:off x="5246" y="3450"/>
              <a:ext cx="423" cy="691"/>
            </a:xfrm>
            <a:custGeom>
              <a:avLst/>
              <a:gdLst>
                <a:gd name="T0" fmla="*/ 0 w 450"/>
                <a:gd name="T1" fmla="*/ 406 h 406"/>
                <a:gd name="T2" fmla="*/ 450 w 450"/>
                <a:gd name="T3" fmla="*/ 0 h 406"/>
              </a:gdLst>
              <a:ahLst/>
              <a:cxnLst>
                <a:cxn ang="0">
                  <a:pos x="T0" y="T1"/>
                </a:cxn>
                <a:cxn ang="0">
                  <a:pos x="T2" y="T3"/>
                </a:cxn>
              </a:cxnLst>
              <a:rect l="0" t="0" r="r" b="b"/>
              <a:pathLst>
                <a:path w="450" h="406">
                  <a:moveTo>
                    <a:pt x="0" y="406"/>
                  </a:moveTo>
                  <a:lnTo>
                    <a:pt x="450" y="0"/>
                  </a:lnTo>
                </a:path>
              </a:pathLst>
            </a:custGeom>
            <a:noFill/>
            <a:ln w="9525">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5662" name="Freeform 62"/>
            <p:cNvSpPr>
              <a:spLocks/>
            </p:cNvSpPr>
            <p:nvPr/>
          </p:nvSpPr>
          <p:spPr bwMode="auto">
            <a:xfrm flipV="1">
              <a:off x="8070" y="2893"/>
              <a:ext cx="564" cy="139"/>
            </a:xfrm>
            <a:custGeom>
              <a:avLst/>
              <a:gdLst>
                <a:gd name="T0" fmla="*/ 0 w 450"/>
                <a:gd name="T1" fmla="*/ 406 h 406"/>
                <a:gd name="T2" fmla="*/ 450 w 450"/>
                <a:gd name="T3" fmla="*/ 0 h 406"/>
              </a:gdLst>
              <a:ahLst/>
              <a:cxnLst>
                <a:cxn ang="0">
                  <a:pos x="T0" y="T1"/>
                </a:cxn>
                <a:cxn ang="0">
                  <a:pos x="T2" y="T3"/>
                </a:cxn>
              </a:cxnLst>
              <a:rect l="0" t="0" r="r" b="b"/>
              <a:pathLst>
                <a:path w="450" h="406">
                  <a:moveTo>
                    <a:pt x="0" y="406"/>
                  </a:moveTo>
                  <a:lnTo>
                    <a:pt x="450" y="0"/>
                  </a:lnTo>
                </a:path>
              </a:pathLst>
            </a:custGeom>
            <a:noFill/>
            <a:ln w="9525">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5663" name="Freeform 63"/>
            <p:cNvSpPr>
              <a:spLocks/>
            </p:cNvSpPr>
            <p:nvPr/>
          </p:nvSpPr>
          <p:spPr bwMode="auto">
            <a:xfrm flipH="1" flipV="1">
              <a:off x="4116" y="2614"/>
              <a:ext cx="565" cy="139"/>
            </a:xfrm>
            <a:custGeom>
              <a:avLst/>
              <a:gdLst>
                <a:gd name="T0" fmla="*/ 0 w 450"/>
                <a:gd name="T1" fmla="*/ 406 h 406"/>
                <a:gd name="T2" fmla="*/ 450 w 450"/>
                <a:gd name="T3" fmla="*/ 0 h 406"/>
              </a:gdLst>
              <a:ahLst/>
              <a:cxnLst>
                <a:cxn ang="0">
                  <a:pos x="T0" y="T1"/>
                </a:cxn>
                <a:cxn ang="0">
                  <a:pos x="T2" y="T3"/>
                </a:cxn>
              </a:cxnLst>
              <a:rect l="0" t="0" r="r" b="b"/>
              <a:pathLst>
                <a:path w="450" h="406">
                  <a:moveTo>
                    <a:pt x="0" y="406"/>
                  </a:moveTo>
                  <a:lnTo>
                    <a:pt x="450" y="0"/>
                  </a:lnTo>
                </a:path>
              </a:pathLst>
            </a:custGeom>
            <a:noFill/>
            <a:ln w="9525">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5664" name="Freeform 64"/>
            <p:cNvSpPr>
              <a:spLocks/>
            </p:cNvSpPr>
            <p:nvPr/>
          </p:nvSpPr>
          <p:spPr bwMode="auto">
            <a:xfrm>
              <a:off x="6234" y="1499"/>
              <a:ext cx="141" cy="558"/>
            </a:xfrm>
            <a:custGeom>
              <a:avLst/>
              <a:gdLst>
                <a:gd name="T0" fmla="*/ 0 w 450"/>
                <a:gd name="T1" fmla="*/ 406 h 406"/>
                <a:gd name="T2" fmla="*/ 450 w 450"/>
                <a:gd name="T3" fmla="*/ 0 h 406"/>
              </a:gdLst>
              <a:ahLst/>
              <a:cxnLst>
                <a:cxn ang="0">
                  <a:pos x="T0" y="T1"/>
                </a:cxn>
                <a:cxn ang="0">
                  <a:pos x="T2" y="T3"/>
                </a:cxn>
              </a:cxnLst>
              <a:rect l="0" t="0" r="r" b="b"/>
              <a:pathLst>
                <a:path w="450" h="406">
                  <a:moveTo>
                    <a:pt x="0" y="406"/>
                  </a:moveTo>
                  <a:lnTo>
                    <a:pt x="450" y="0"/>
                  </a:lnTo>
                </a:path>
              </a:pathLst>
            </a:custGeom>
            <a:noFill/>
            <a:ln w="9525">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ru-RU"/>
            </a:p>
          </p:txBody>
        </p:sp>
      </p:grpSp>
    </p:spTree>
    <p:extLst>
      <p:ext uri="{BB962C8B-B14F-4D97-AF65-F5344CB8AC3E}">
        <p14:creationId xmlns:p14="http://schemas.microsoft.com/office/powerpoint/2010/main" val="3104351765"/>
      </p:ext>
    </p:extLst>
  </p:cSld>
  <p:clrMapOvr>
    <a:masterClrMapping/>
  </p:clrMapOvr>
  <p:transition>
    <p:diamon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uk-UA" sz="4000">
                <a:latin typeface="Times New Roman" pitchFamily="18" charset="0"/>
              </a:rPr>
              <a:t>Випереджаюча освіта відповідає потребам майбутнього і спрямована на сталі моделі розвитку суспільства</a:t>
            </a:r>
            <a:endParaRPr lang="ru-RU" sz="4000"/>
          </a:p>
        </p:txBody>
      </p:sp>
      <p:sp>
        <p:nvSpPr>
          <p:cNvPr id="28694" name="Oval 22"/>
          <p:cNvSpPr>
            <a:spLocks noGrp="1" noChangeArrowheads="1"/>
          </p:cNvSpPr>
          <p:nvPr>
            <p:ph type="body" sz="half" idx="1"/>
          </p:nvPr>
        </p:nvSpPr>
        <p:spPr>
          <a:xfrm>
            <a:off x="250825" y="2708275"/>
            <a:ext cx="4038600" cy="2881313"/>
          </a:xfrm>
          <a:prstGeom prst="ellipse">
            <a:avLst/>
          </a:prstGeom>
          <a:solidFill>
            <a:srgbClr val="E0FF89"/>
          </a:solidFill>
          <a:ln>
            <a:solidFill>
              <a:srgbClr val="000000"/>
            </a:solidFill>
            <a:round/>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0000"/>
              </a:lnSpc>
              <a:spcBef>
                <a:spcPct val="0"/>
              </a:spcBef>
              <a:buClrTx/>
              <a:buSzTx/>
              <a:buFontTx/>
              <a:buNone/>
            </a:pPr>
            <a:endParaRPr lang="uk-UA" sz="2000" b="1" dirty="0" smtClean="0">
              <a:effectLst/>
            </a:endParaRPr>
          </a:p>
          <a:p>
            <a:pPr algn="ctr">
              <a:lnSpc>
                <a:spcPct val="90000"/>
              </a:lnSpc>
              <a:spcBef>
                <a:spcPct val="0"/>
              </a:spcBef>
              <a:buClrTx/>
              <a:buSzTx/>
              <a:buFontTx/>
              <a:buNone/>
            </a:pPr>
            <a:r>
              <a:rPr lang="uk-UA" sz="2000" b="1" dirty="0" smtClean="0">
                <a:effectLst/>
              </a:rPr>
              <a:t>ВИПЕРЕДЖАЮЧА </a:t>
            </a:r>
            <a:r>
              <a:rPr lang="uk-UA" sz="2000" b="1" dirty="0">
                <a:effectLst/>
              </a:rPr>
              <a:t>ОСВІТА ДЛЯ СТАЛОГО РОЗВИТКУ – ШКОЛА МАЙБУТНЬОГО</a:t>
            </a:r>
          </a:p>
          <a:p>
            <a:pPr>
              <a:lnSpc>
                <a:spcPct val="90000"/>
              </a:lnSpc>
              <a:spcBef>
                <a:spcPct val="0"/>
              </a:spcBef>
              <a:buClrTx/>
              <a:buSzTx/>
              <a:buFontTx/>
              <a:buNone/>
            </a:pPr>
            <a:endParaRPr lang="ru-RU" sz="1200" dirty="0">
              <a:effectLst/>
            </a:endParaRPr>
          </a:p>
        </p:txBody>
      </p:sp>
      <p:sp>
        <p:nvSpPr>
          <p:cNvPr id="28697" name="Rectangle 25"/>
          <p:cNvSpPr>
            <a:spLocks noGrp="1" noChangeArrowheads="1"/>
          </p:cNvSpPr>
          <p:nvPr>
            <p:ph sz="half" idx="2"/>
          </p:nvPr>
        </p:nvSpPr>
        <p:spPr/>
        <p:txBody>
          <a:bodyPr/>
          <a:lstStyle/>
          <a:p>
            <a:pPr>
              <a:lnSpc>
                <a:spcPct val="90000"/>
              </a:lnSpc>
              <a:buFont typeface="Wingdings" pitchFamily="2" charset="2"/>
              <a:buNone/>
            </a:pPr>
            <a:endParaRPr lang="uk-UA" sz="2000" dirty="0"/>
          </a:p>
          <a:p>
            <a:pPr>
              <a:lnSpc>
                <a:spcPct val="90000"/>
              </a:lnSpc>
              <a:buFont typeface="Wingdings" pitchFamily="2" charset="2"/>
              <a:buNone/>
            </a:pPr>
            <a:r>
              <a:rPr lang="uk-UA" sz="2000" dirty="0">
                <a:solidFill>
                  <a:schemeClr val="folHlink"/>
                </a:solidFill>
              </a:rPr>
              <a:t>	</a:t>
            </a:r>
            <a:r>
              <a:rPr lang="uk-UA" sz="2400" u="sng" dirty="0">
                <a:solidFill>
                  <a:schemeClr val="folHlink"/>
                </a:solidFill>
              </a:rPr>
              <a:t>В основі цієї моделі:</a:t>
            </a:r>
          </a:p>
          <a:p>
            <a:pPr>
              <a:lnSpc>
                <a:spcPct val="90000"/>
              </a:lnSpc>
              <a:buFont typeface="Wingdings" pitchFamily="2" charset="2"/>
              <a:buNone/>
            </a:pPr>
            <a:endParaRPr lang="uk-UA" sz="2200" dirty="0">
              <a:solidFill>
                <a:schemeClr val="folHlink"/>
              </a:solidFill>
            </a:endParaRPr>
          </a:p>
          <a:p>
            <a:pPr>
              <a:lnSpc>
                <a:spcPct val="90000"/>
              </a:lnSpc>
            </a:pPr>
            <a:r>
              <a:rPr lang="uk-UA" sz="2200" dirty="0"/>
              <a:t>Пошук критеріїв ефективного навчання з точки зору потреб суспільства;</a:t>
            </a:r>
          </a:p>
          <a:p>
            <a:pPr>
              <a:lnSpc>
                <a:spcPct val="90000"/>
              </a:lnSpc>
            </a:pPr>
            <a:r>
              <a:rPr lang="uk-UA" sz="2200" dirty="0"/>
              <a:t>Орієнтація на вироблення стратегій соціально-відповідальної поведінки;</a:t>
            </a:r>
          </a:p>
          <a:p>
            <a:pPr>
              <a:lnSpc>
                <a:spcPct val="90000"/>
              </a:lnSpc>
            </a:pPr>
            <a:r>
              <a:rPr lang="uk-UA" sz="2200" dirty="0"/>
              <a:t>Використання інноваційних методів та технологій освіти.</a:t>
            </a:r>
            <a:endParaRPr lang="ru-RU" sz="2200" dirty="0"/>
          </a:p>
        </p:txBody>
      </p:sp>
    </p:spTree>
    <p:extLst>
      <p:ext uri="{BB962C8B-B14F-4D97-AF65-F5344CB8AC3E}">
        <p14:creationId xmlns:p14="http://schemas.microsoft.com/office/powerpoint/2010/main" val="3993686606"/>
      </p:ext>
    </p:extLst>
  </p:cSld>
  <p:clrMapOvr>
    <a:masterClrMapping/>
  </p:clrMapOvr>
  <p:transition>
    <p:comb/>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uk-UA" sz="4000"/>
              <a:t>Екологічний напрямок складає основу випереджаючої освіти. </a:t>
            </a:r>
            <a:endParaRPr lang="ru-RU" sz="4000"/>
          </a:p>
        </p:txBody>
      </p:sp>
      <p:sp>
        <p:nvSpPr>
          <p:cNvPr id="29700" name="Oval 4"/>
          <p:cNvSpPr>
            <a:spLocks noGrp="1" noChangeArrowheads="1"/>
          </p:cNvSpPr>
          <p:nvPr>
            <p:ph type="body" sz="half" idx="1"/>
          </p:nvPr>
        </p:nvSpPr>
        <p:spPr>
          <a:xfrm>
            <a:off x="457200" y="2205038"/>
            <a:ext cx="4038600" cy="2952750"/>
          </a:xfrm>
          <a:prstGeom prst="ellipse">
            <a:avLst/>
          </a:prstGeom>
          <a:solidFill>
            <a:srgbClr val="99FF99"/>
          </a:solidFill>
          <a:ln>
            <a:solidFill>
              <a:srgbClr val="000000"/>
            </a:solidFill>
            <a:round/>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90000"/>
              </a:lnSpc>
              <a:spcBef>
                <a:spcPct val="0"/>
              </a:spcBef>
              <a:buClrTx/>
              <a:buSzTx/>
              <a:buFontTx/>
              <a:buNone/>
            </a:pPr>
            <a:r>
              <a:rPr lang="uk-UA" sz="2400" b="1" dirty="0">
                <a:effectLst/>
              </a:rPr>
              <a:t>ШКОЛА – ЦЕНТР ФОРМУВАННЯ ЕКОЛОГО-ЗБАЛАНСОВА-НОЇ ПОВЕДІНКИ</a:t>
            </a:r>
            <a:endParaRPr lang="ru-RU" sz="2400" b="1" dirty="0">
              <a:effectLst/>
            </a:endParaRPr>
          </a:p>
        </p:txBody>
      </p:sp>
      <p:sp>
        <p:nvSpPr>
          <p:cNvPr id="29701" name="Rectangle 5"/>
          <p:cNvSpPr>
            <a:spLocks noGrp="1" noChangeArrowheads="1"/>
          </p:cNvSpPr>
          <p:nvPr>
            <p:ph sz="half" idx="2"/>
          </p:nvPr>
        </p:nvSpPr>
        <p:spPr>
          <a:xfrm>
            <a:off x="4648200" y="1844675"/>
            <a:ext cx="4495800" cy="5013325"/>
          </a:xfrm>
        </p:spPr>
        <p:txBody>
          <a:bodyPr/>
          <a:lstStyle/>
          <a:p>
            <a:pPr>
              <a:lnSpc>
                <a:spcPct val="90000"/>
              </a:lnSpc>
              <a:buFont typeface="Wingdings" pitchFamily="2" charset="2"/>
              <a:buNone/>
            </a:pPr>
            <a:r>
              <a:rPr lang="uk-UA" sz="2400"/>
              <a:t>	</a:t>
            </a:r>
            <a:r>
              <a:rPr lang="uk-UA" sz="2400" u="sng">
                <a:solidFill>
                  <a:schemeClr val="folHlink"/>
                </a:solidFill>
              </a:rPr>
              <a:t>Ця модель передбачає:</a:t>
            </a:r>
          </a:p>
          <a:p>
            <a:pPr>
              <a:lnSpc>
                <a:spcPct val="90000"/>
              </a:lnSpc>
            </a:pPr>
            <a:r>
              <a:rPr lang="uk-UA" sz="2400"/>
              <a:t>інтеграцію ідей сталого розвитку у зміст шкільних курсів;</a:t>
            </a:r>
          </a:p>
          <a:p>
            <a:pPr>
              <a:lnSpc>
                <a:spcPct val="90000"/>
              </a:lnSpc>
            </a:pPr>
            <a:r>
              <a:rPr lang="uk-UA" sz="2400"/>
              <a:t>розвиток еколого-орієнтованого напрямку експериментальної діяльності;</a:t>
            </a:r>
          </a:p>
          <a:p>
            <a:pPr>
              <a:lnSpc>
                <a:spcPct val="90000"/>
              </a:lnSpc>
            </a:pPr>
            <a:r>
              <a:rPr lang="uk-UA" sz="2400"/>
              <a:t>підтримку натуралістичних, природоохоронних заходів;</a:t>
            </a:r>
          </a:p>
          <a:p>
            <a:pPr>
              <a:lnSpc>
                <a:spcPct val="90000"/>
              </a:lnSpc>
            </a:pPr>
            <a:r>
              <a:rPr lang="uk-UA" sz="2400"/>
              <a:t>формування екологічної компетентності, екологосбалансованої споживчої культури.</a:t>
            </a:r>
            <a:endParaRPr lang="ru-RU" sz="2400"/>
          </a:p>
        </p:txBody>
      </p:sp>
    </p:spTree>
    <p:extLst>
      <p:ext uri="{BB962C8B-B14F-4D97-AF65-F5344CB8AC3E}">
        <p14:creationId xmlns:p14="http://schemas.microsoft.com/office/powerpoint/2010/main" val="490525848"/>
      </p:ext>
    </p:extLst>
  </p:cSld>
  <p:clrMapOvr>
    <a:masterClrMapping/>
  </p:clrMapOvr>
  <p:transition>
    <p:comb/>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algn="l"/>
            <a:r>
              <a:rPr lang="uk-UA" sz="3200" b="1">
                <a:latin typeface="Times New Roman" pitchFamily="18" charset="0"/>
              </a:rPr>
              <a:t>	</a:t>
            </a:r>
            <a:br>
              <a:rPr lang="uk-UA" sz="3200" b="1">
                <a:latin typeface="Times New Roman" pitchFamily="18" charset="0"/>
              </a:rPr>
            </a:br>
            <a:r>
              <a:rPr lang="uk-UA" sz="3400" b="1">
                <a:solidFill>
                  <a:schemeClr val="folHlink"/>
                </a:solidFill>
              </a:rPr>
              <a:t>Здоров'язберігаючі та здоров'ярозвивальні   педагогічні   технології сприяють формуванню особистості, зацікавленої</a:t>
            </a:r>
            <a:r>
              <a:rPr lang="uk-UA" sz="3400" b="1">
                <a:solidFill>
                  <a:schemeClr val="folHlink"/>
                </a:solidFill>
                <a:latin typeface="Times New Roman" pitchFamily="18" charset="0"/>
              </a:rPr>
              <a:t> </a:t>
            </a:r>
            <a:r>
              <a:rPr lang="uk-UA" sz="3400" b="1">
                <a:solidFill>
                  <a:schemeClr val="folHlink"/>
                </a:solidFill>
              </a:rPr>
              <a:t>у збереженні власного здоров</a:t>
            </a:r>
            <a:r>
              <a:rPr lang="en-US" sz="3400" b="1">
                <a:solidFill>
                  <a:schemeClr val="folHlink"/>
                </a:solidFill>
              </a:rPr>
              <a:t>’</a:t>
            </a:r>
            <a:r>
              <a:rPr lang="uk-UA" sz="3400" b="1">
                <a:solidFill>
                  <a:schemeClr val="folHlink"/>
                </a:solidFill>
              </a:rPr>
              <a:t>я.</a:t>
            </a:r>
            <a:endParaRPr lang="ru-RU" sz="3400" b="1">
              <a:solidFill>
                <a:schemeClr val="folHlink"/>
              </a:solidFill>
            </a:endParaRPr>
          </a:p>
        </p:txBody>
      </p:sp>
      <p:sp>
        <p:nvSpPr>
          <p:cNvPr id="30724" name="Oval 4"/>
          <p:cNvSpPr>
            <a:spLocks noGrp="1" noChangeArrowheads="1"/>
          </p:cNvSpPr>
          <p:nvPr>
            <p:ph type="body" sz="half" idx="1"/>
          </p:nvPr>
        </p:nvSpPr>
        <p:spPr>
          <a:xfrm>
            <a:off x="457200" y="2781300"/>
            <a:ext cx="4038600" cy="3314700"/>
          </a:xfrm>
          <a:prstGeom prst="ellipse">
            <a:avLst/>
          </a:prstGeom>
          <a:solidFill>
            <a:srgbClr val="99FFCC"/>
          </a:solidFill>
          <a:ln>
            <a:solidFill>
              <a:srgbClr val="000000"/>
            </a:solidFill>
            <a:round/>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a:bodyPr>
          <a:lstStyle/>
          <a:p>
            <a:r>
              <a:rPr lang="uk-UA" sz="2400" b="1" dirty="0">
                <a:effectLst/>
              </a:rPr>
              <a:t>ШКОЛА – ЦЕНТР ФОРМУВАННЯ ЗДОРОВ</a:t>
            </a:r>
            <a:r>
              <a:rPr lang="en-US" sz="2400" b="1" dirty="0">
                <a:effectLst/>
              </a:rPr>
              <a:t>’</a:t>
            </a:r>
            <a:r>
              <a:rPr lang="uk-UA" sz="2400" b="1" dirty="0">
                <a:effectLst/>
              </a:rPr>
              <a:t>ЯЗБЕ-РІГАЮЧОГО СЕРЕДОВИЩА</a:t>
            </a:r>
            <a:endParaRPr lang="ru-RU" sz="2400" b="1" dirty="0">
              <a:effectLst/>
            </a:endParaRPr>
          </a:p>
        </p:txBody>
      </p:sp>
      <p:sp>
        <p:nvSpPr>
          <p:cNvPr id="30726" name="Rectangle 6"/>
          <p:cNvSpPr>
            <a:spLocks noGrp="1" noChangeArrowheads="1"/>
          </p:cNvSpPr>
          <p:nvPr>
            <p:ph sz="half" idx="2"/>
          </p:nvPr>
        </p:nvSpPr>
        <p:spPr>
          <a:xfrm>
            <a:off x="4648200" y="2565400"/>
            <a:ext cx="4244975" cy="3671888"/>
          </a:xfrm>
        </p:spPr>
        <p:txBody>
          <a:bodyPr>
            <a:normAutofit lnSpcReduction="10000"/>
          </a:bodyPr>
          <a:lstStyle/>
          <a:p>
            <a:r>
              <a:rPr lang="uk-UA" sz="2800" u="sng">
                <a:solidFill>
                  <a:schemeClr val="hlink"/>
                </a:solidFill>
              </a:rPr>
              <a:t>В основі цієї моделі:</a:t>
            </a:r>
          </a:p>
          <a:p>
            <a:r>
              <a:rPr lang="uk-UA" sz="2800"/>
              <a:t>Використання здоров</a:t>
            </a:r>
            <a:r>
              <a:rPr lang="en-US" sz="2800"/>
              <a:t>’</a:t>
            </a:r>
            <a:r>
              <a:rPr lang="uk-UA" sz="2800"/>
              <a:t>язберігаючих та здоров</a:t>
            </a:r>
            <a:r>
              <a:rPr lang="en-US" sz="2800"/>
              <a:t>’</a:t>
            </a:r>
            <a:r>
              <a:rPr lang="uk-UA" sz="2800"/>
              <a:t>ярозвивальних технологій;</a:t>
            </a:r>
          </a:p>
          <a:p>
            <a:r>
              <a:rPr lang="uk-UA" sz="2800"/>
              <a:t>розвиток культури попередження шкідливих звичок.</a:t>
            </a:r>
            <a:endParaRPr lang="ru-RU" sz="2800"/>
          </a:p>
        </p:txBody>
      </p:sp>
    </p:spTree>
    <p:extLst>
      <p:ext uri="{BB962C8B-B14F-4D97-AF65-F5344CB8AC3E}">
        <p14:creationId xmlns:p14="http://schemas.microsoft.com/office/powerpoint/2010/main" val="1177122939"/>
      </p:ext>
    </p:extLst>
  </p:cSld>
  <p:clrMapOvr>
    <a:masterClrMapping/>
  </p:clrMapOvr>
  <p:transition>
    <p:comb/>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algn="l"/>
            <a:r>
              <a:rPr lang="uk-UA" sz="3600" dirty="0"/>
              <a:t/>
            </a:r>
            <a:br>
              <a:rPr lang="uk-UA" sz="3600" dirty="0"/>
            </a:br>
            <a:r>
              <a:rPr lang="uk-UA" sz="3600" b="1" i="1" dirty="0">
                <a:solidFill>
                  <a:srgbClr val="FF0000"/>
                </a:solidFill>
              </a:rPr>
              <a:t>Креативна особистість спрямована на власну життєтворчість, самоосвіту, </a:t>
            </a:r>
            <a:r>
              <a:rPr lang="uk-UA" sz="3600" b="1" i="1" dirty="0" err="1">
                <a:solidFill>
                  <a:srgbClr val="FF0000"/>
                </a:solidFill>
              </a:rPr>
              <a:t>інноваційність</a:t>
            </a:r>
            <a:r>
              <a:rPr lang="uk-UA" sz="3600" dirty="0"/>
              <a:t>.</a:t>
            </a:r>
            <a:br>
              <a:rPr lang="uk-UA" sz="3600" dirty="0"/>
            </a:br>
            <a:endParaRPr lang="ru-RU" sz="3600" dirty="0"/>
          </a:p>
        </p:txBody>
      </p:sp>
      <p:sp>
        <p:nvSpPr>
          <p:cNvPr id="31748" name="Oval 4"/>
          <p:cNvSpPr>
            <a:spLocks noGrp="1" noChangeArrowheads="1"/>
          </p:cNvSpPr>
          <p:nvPr>
            <p:ph type="body" sz="half" idx="1"/>
          </p:nvPr>
        </p:nvSpPr>
        <p:spPr>
          <a:xfrm>
            <a:off x="539552" y="2708920"/>
            <a:ext cx="4038600" cy="2808288"/>
          </a:xfrm>
          <a:prstGeom prst="ellipse">
            <a:avLst/>
          </a:prstGeom>
          <a:solidFill>
            <a:srgbClr val="FFCC99"/>
          </a:solidFill>
          <a:ln>
            <a:solidFill>
              <a:srgbClr val="000000"/>
            </a:solidFill>
            <a:round/>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0"/>
              </a:spcBef>
              <a:buClrTx/>
              <a:buSzTx/>
              <a:buFontTx/>
              <a:buNone/>
            </a:pPr>
            <a:r>
              <a:rPr lang="uk-UA" sz="2400" b="1" dirty="0">
                <a:effectLst/>
              </a:rPr>
              <a:t>ШКОЛА  - ЦЕНТР ФОРМУВАННЯ КРЕАТИВНОЇ ОСОБИСТОСТІ</a:t>
            </a:r>
            <a:endParaRPr lang="ru-RU" sz="2400" b="1" dirty="0">
              <a:effectLst/>
            </a:endParaRPr>
          </a:p>
        </p:txBody>
      </p:sp>
      <p:sp>
        <p:nvSpPr>
          <p:cNvPr id="31750" name="Rectangle 6"/>
          <p:cNvSpPr>
            <a:spLocks noGrp="1" noChangeArrowheads="1"/>
          </p:cNvSpPr>
          <p:nvPr>
            <p:ph sz="half" idx="2"/>
          </p:nvPr>
        </p:nvSpPr>
        <p:spPr>
          <a:xfrm>
            <a:off x="4899025" y="1773238"/>
            <a:ext cx="4244975" cy="5084762"/>
          </a:xfrm>
        </p:spPr>
        <p:txBody>
          <a:bodyPr/>
          <a:lstStyle/>
          <a:p>
            <a:r>
              <a:rPr lang="uk-UA" sz="2800">
                <a:solidFill>
                  <a:schemeClr val="hlink"/>
                </a:solidFill>
              </a:rPr>
              <a:t>Ця модель передбачає:</a:t>
            </a:r>
          </a:p>
          <a:p>
            <a:r>
              <a:rPr lang="uk-UA" sz="2400"/>
              <a:t>використання технологій життєтворчості;</a:t>
            </a:r>
          </a:p>
          <a:p>
            <a:r>
              <a:rPr lang="uk-UA" sz="2400"/>
              <a:t>роботу із обдарованими дітьми;</a:t>
            </a:r>
          </a:p>
          <a:p>
            <a:r>
              <a:rPr lang="uk-UA" sz="2400"/>
              <a:t>актуалізацію пошуковості та творчої активності засобами інноваційної діяльності.</a:t>
            </a:r>
            <a:endParaRPr lang="ru-RU" sz="2400"/>
          </a:p>
        </p:txBody>
      </p:sp>
    </p:spTree>
    <p:extLst>
      <p:ext uri="{BB962C8B-B14F-4D97-AF65-F5344CB8AC3E}">
        <p14:creationId xmlns:p14="http://schemas.microsoft.com/office/powerpoint/2010/main" val="1363456238"/>
      </p:ext>
    </p:extLst>
  </p:cSld>
  <p:clrMapOvr>
    <a:masterClrMapping/>
  </p:clrMapOvr>
  <p:transition>
    <p:comb/>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uk-UA" sz="3600" b="1" dirty="0"/>
              <a:t>Соціальне партнерство виступає основою </a:t>
            </a:r>
            <a:r>
              <a:rPr lang="uk-UA" sz="3600" b="1" dirty="0" err="1"/>
              <a:t>осоціально-відповідальної</a:t>
            </a:r>
            <a:r>
              <a:rPr lang="uk-UA" sz="3600" b="1" dirty="0"/>
              <a:t> та громадянсько-активної стратегії життя</a:t>
            </a:r>
            <a:endParaRPr lang="ru-RU" sz="3600" b="1" dirty="0"/>
          </a:p>
        </p:txBody>
      </p:sp>
      <p:sp>
        <p:nvSpPr>
          <p:cNvPr id="33796" name="Oval 4"/>
          <p:cNvSpPr>
            <a:spLocks noGrp="1" noChangeArrowheads="1"/>
          </p:cNvSpPr>
          <p:nvPr>
            <p:ph type="body" sz="half" idx="1"/>
          </p:nvPr>
        </p:nvSpPr>
        <p:spPr>
          <a:xfrm>
            <a:off x="395288" y="3068638"/>
            <a:ext cx="4038600" cy="2808634"/>
          </a:xfrm>
          <a:prstGeom prst="ellipse">
            <a:avLst/>
          </a:prstGeom>
          <a:solidFill>
            <a:srgbClr val="FF7D7D"/>
          </a:solidFill>
          <a:ln>
            <a:solidFill>
              <a:srgbClr val="000000"/>
            </a:solidFill>
            <a:round/>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spcBef>
                <a:spcPct val="0"/>
              </a:spcBef>
              <a:buClrTx/>
              <a:buSzTx/>
              <a:buFontTx/>
              <a:buNone/>
            </a:pPr>
            <a:endParaRPr lang="uk-UA" sz="2400" b="1" dirty="0" smtClean="0">
              <a:effectLst/>
            </a:endParaRPr>
          </a:p>
          <a:p>
            <a:pPr algn="ctr">
              <a:spcBef>
                <a:spcPct val="0"/>
              </a:spcBef>
              <a:buClrTx/>
              <a:buSzTx/>
              <a:buFontTx/>
              <a:buNone/>
            </a:pPr>
            <a:r>
              <a:rPr lang="uk-UA" sz="2400" b="1" dirty="0" smtClean="0">
                <a:effectLst/>
              </a:rPr>
              <a:t>ШКОЛА </a:t>
            </a:r>
            <a:r>
              <a:rPr lang="uk-UA" sz="2400" b="1" dirty="0">
                <a:effectLst/>
              </a:rPr>
              <a:t>– </a:t>
            </a:r>
            <a:r>
              <a:rPr lang="uk-UA" sz="2400" b="1" dirty="0" smtClean="0">
                <a:effectLst/>
              </a:rPr>
              <a:t>ЦЕНТР</a:t>
            </a:r>
          </a:p>
          <a:p>
            <a:pPr algn="ctr">
              <a:spcBef>
                <a:spcPct val="0"/>
              </a:spcBef>
              <a:buClrTx/>
              <a:buSzTx/>
              <a:buFontTx/>
              <a:buNone/>
            </a:pPr>
            <a:r>
              <a:rPr lang="uk-UA" sz="2400" b="1" dirty="0" smtClean="0">
                <a:effectLst/>
              </a:rPr>
              <a:t>СОЦІАЛЬНОГО </a:t>
            </a:r>
          </a:p>
          <a:p>
            <a:pPr algn="ctr">
              <a:spcBef>
                <a:spcPct val="0"/>
              </a:spcBef>
              <a:buClrTx/>
              <a:buSzTx/>
              <a:buFontTx/>
              <a:buNone/>
            </a:pPr>
            <a:r>
              <a:rPr lang="uk-UA" sz="2400" b="1" dirty="0" smtClean="0">
                <a:effectLst/>
              </a:rPr>
              <a:t>ПАРТНЕРСТВА</a:t>
            </a:r>
            <a:endParaRPr lang="ru-RU" sz="2400" b="1" dirty="0">
              <a:effectLst/>
            </a:endParaRPr>
          </a:p>
        </p:txBody>
      </p:sp>
      <p:sp>
        <p:nvSpPr>
          <p:cNvPr id="33798" name="Rectangle 6"/>
          <p:cNvSpPr>
            <a:spLocks noGrp="1" noChangeArrowheads="1"/>
          </p:cNvSpPr>
          <p:nvPr>
            <p:ph sz="half" idx="2"/>
          </p:nvPr>
        </p:nvSpPr>
        <p:spPr>
          <a:xfrm>
            <a:off x="4648200" y="2205038"/>
            <a:ext cx="4495800" cy="4652962"/>
          </a:xfrm>
        </p:spPr>
        <p:txBody>
          <a:bodyPr/>
          <a:lstStyle/>
          <a:p>
            <a:r>
              <a:rPr lang="uk-UA" sz="2400">
                <a:solidFill>
                  <a:schemeClr val="folHlink"/>
                </a:solidFill>
              </a:rPr>
              <a:t>Реалізація цієї моделі відбувається через:</a:t>
            </a:r>
          </a:p>
          <a:p>
            <a:r>
              <a:rPr lang="uk-UA" sz="2400"/>
              <a:t>заходи шкільного самоврядування, розвиток громадсько-активних шкільних систем;</a:t>
            </a:r>
          </a:p>
          <a:p>
            <a:r>
              <a:rPr lang="uk-UA" sz="2400"/>
              <a:t>формування комунікативної компетентності учнів, толерантної поведінки;</a:t>
            </a:r>
          </a:p>
          <a:p>
            <a:r>
              <a:rPr lang="uk-UA" sz="2400"/>
              <a:t>впровадження полікультурної освіти.</a:t>
            </a:r>
            <a:endParaRPr lang="ru-RU" sz="2400"/>
          </a:p>
        </p:txBody>
      </p:sp>
    </p:spTree>
    <p:extLst>
      <p:ext uri="{BB962C8B-B14F-4D97-AF65-F5344CB8AC3E}">
        <p14:creationId xmlns:p14="http://schemas.microsoft.com/office/powerpoint/2010/main" val="790323832"/>
      </p:ext>
    </p:extLst>
  </p:cSld>
  <p:clrMapOvr>
    <a:masterClrMapping/>
  </p:clrMapOvr>
  <p:transition>
    <p:comb/>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uk-UA" sz="3200" dirty="0"/>
              <a:t/>
            </a:r>
            <a:br>
              <a:rPr lang="uk-UA" sz="3200" dirty="0"/>
            </a:br>
            <a:r>
              <a:rPr lang="uk-UA" sz="3200" b="1" dirty="0"/>
              <a:t>Входження до європейського освітнього простору, впровадження європейських цінностей та стандартів є одним із ключових завдань української освіти</a:t>
            </a:r>
            <a:endParaRPr lang="ru-RU" sz="3200" b="1" dirty="0"/>
          </a:p>
        </p:txBody>
      </p:sp>
      <p:sp>
        <p:nvSpPr>
          <p:cNvPr id="32773" name="Oval 5"/>
          <p:cNvSpPr>
            <a:spLocks noGrp="1" noChangeArrowheads="1"/>
          </p:cNvSpPr>
          <p:nvPr>
            <p:ph type="body" sz="half" idx="1"/>
          </p:nvPr>
        </p:nvSpPr>
        <p:spPr>
          <a:xfrm>
            <a:off x="395288" y="2565400"/>
            <a:ext cx="4038600" cy="3170238"/>
          </a:xfrm>
          <a:prstGeom prst="ellipse">
            <a:avLst/>
          </a:prstGeom>
          <a:solidFill>
            <a:srgbClr val="FFE98B"/>
          </a:solidFill>
          <a:ln>
            <a:solidFill>
              <a:srgbClr val="000000"/>
            </a:solidFill>
            <a:round/>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a:bodyPr>
          <a:lstStyle/>
          <a:p>
            <a:pPr algn="ctr">
              <a:lnSpc>
                <a:spcPct val="80000"/>
              </a:lnSpc>
              <a:spcBef>
                <a:spcPct val="0"/>
              </a:spcBef>
              <a:buClrTx/>
              <a:buSzTx/>
              <a:buFontTx/>
              <a:buNone/>
            </a:pPr>
            <a:endParaRPr lang="uk-UA" sz="2400" b="1" dirty="0" smtClean="0">
              <a:effectLst/>
            </a:endParaRPr>
          </a:p>
          <a:p>
            <a:pPr algn="ctr">
              <a:lnSpc>
                <a:spcPct val="80000"/>
              </a:lnSpc>
              <a:spcBef>
                <a:spcPct val="0"/>
              </a:spcBef>
              <a:buClrTx/>
              <a:buSzTx/>
              <a:buFontTx/>
              <a:buNone/>
            </a:pPr>
            <a:r>
              <a:rPr lang="uk-UA" sz="2400" b="1" dirty="0" smtClean="0">
                <a:effectLst/>
              </a:rPr>
              <a:t>ШКОЛА </a:t>
            </a:r>
            <a:r>
              <a:rPr lang="uk-UA" sz="2400" b="1" dirty="0">
                <a:effectLst/>
              </a:rPr>
              <a:t>– </a:t>
            </a:r>
            <a:r>
              <a:rPr lang="uk-UA" sz="2400" b="1" dirty="0" smtClean="0">
                <a:effectLst/>
              </a:rPr>
              <a:t>ЦЕНТР</a:t>
            </a:r>
          </a:p>
          <a:p>
            <a:pPr algn="ctr">
              <a:lnSpc>
                <a:spcPct val="80000"/>
              </a:lnSpc>
              <a:spcBef>
                <a:spcPct val="0"/>
              </a:spcBef>
              <a:buClrTx/>
              <a:buSzTx/>
              <a:buFontTx/>
              <a:buNone/>
            </a:pPr>
            <a:r>
              <a:rPr lang="uk-UA" sz="2400" b="1" dirty="0" smtClean="0">
                <a:effectLst/>
              </a:rPr>
              <a:t>ФОРМУВАННЯ </a:t>
            </a:r>
          </a:p>
          <a:p>
            <a:pPr algn="ctr">
              <a:lnSpc>
                <a:spcPct val="80000"/>
              </a:lnSpc>
              <a:spcBef>
                <a:spcPct val="0"/>
              </a:spcBef>
              <a:buClrTx/>
              <a:buSzTx/>
              <a:buFontTx/>
              <a:buNone/>
            </a:pPr>
            <a:r>
              <a:rPr lang="uk-UA" sz="2400" b="1" dirty="0" smtClean="0">
                <a:effectLst/>
              </a:rPr>
              <a:t>ЄВРОПЕЙ-СЬКИХ </a:t>
            </a:r>
          </a:p>
          <a:p>
            <a:pPr algn="ctr">
              <a:lnSpc>
                <a:spcPct val="80000"/>
              </a:lnSpc>
              <a:spcBef>
                <a:spcPct val="0"/>
              </a:spcBef>
              <a:buClrTx/>
              <a:buSzTx/>
              <a:buFontTx/>
              <a:buNone/>
            </a:pPr>
            <a:r>
              <a:rPr lang="uk-UA" sz="2400" b="1" dirty="0" smtClean="0">
                <a:effectLst/>
              </a:rPr>
              <a:t>ЦІННОСТЕЙ </a:t>
            </a:r>
            <a:r>
              <a:rPr lang="uk-UA" sz="2400" b="1" dirty="0">
                <a:effectLst/>
              </a:rPr>
              <a:t>ТА </a:t>
            </a:r>
            <a:endParaRPr lang="uk-UA" sz="2400" b="1" dirty="0" smtClean="0">
              <a:effectLst/>
            </a:endParaRPr>
          </a:p>
          <a:p>
            <a:pPr algn="ctr">
              <a:lnSpc>
                <a:spcPct val="80000"/>
              </a:lnSpc>
              <a:spcBef>
                <a:spcPct val="0"/>
              </a:spcBef>
              <a:buClrTx/>
              <a:buSzTx/>
              <a:buFontTx/>
              <a:buNone/>
            </a:pPr>
            <a:r>
              <a:rPr lang="uk-UA" sz="2400" b="1" dirty="0" smtClean="0">
                <a:effectLst/>
              </a:rPr>
              <a:t>СТАНДАРТІВ</a:t>
            </a:r>
            <a:endParaRPr lang="ru-RU" sz="2400" b="1" dirty="0">
              <a:effectLst/>
            </a:endParaRPr>
          </a:p>
        </p:txBody>
      </p:sp>
      <p:sp>
        <p:nvSpPr>
          <p:cNvPr id="32775" name="Rectangle 7"/>
          <p:cNvSpPr>
            <a:spLocks noGrp="1" noChangeArrowheads="1"/>
          </p:cNvSpPr>
          <p:nvPr>
            <p:ph sz="half" idx="2"/>
          </p:nvPr>
        </p:nvSpPr>
        <p:spPr>
          <a:xfrm>
            <a:off x="4648200" y="2420938"/>
            <a:ext cx="4171950" cy="4176712"/>
          </a:xfrm>
        </p:spPr>
        <p:txBody>
          <a:bodyPr>
            <a:normAutofit lnSpcReduction="10000"/>
          </a:bodyPr>
          <a:lstStyle/>
          <a:p>
            <a:pPr>
              <a:lnSpc>
                <a:spcPct val="80000"/>
              </a:lnSpc>
              <a:buFont typeface="Wingdings" pitchFamily="2" charset="2"/>
              <a:buNone/>
            </a:pPr>
            <a:r>
              <a:rPr lang="uk-UA" sz="2400"/>
              <a:t>	</a:t>
            </a:r>
            <a:r>
              <a:rPr lang="uk-UA" sz="2400">
                <a:solidFill>
                  <a:schemeClr val="folHlink"/>
                </a:solidFill>
              </a:rPr>
              <a:t>Складові цієї моделі:</a:t>
            </a:r>
          </a:p>
          <a:p>
            <a:pPr>
              <a:lnSpc>
                <a:spcPct val="80000"/>
              </a:lnSpc>
              <a:buFont typeface="Wingdings" pitchFamily="2" charset="2"/>
              <a:buNone/>
            </a:pPr>
            <a:endParaRPr lang="uk-UA" sz="2400">
              <a:solidFill>
                <a:schemeClr val="folHlink"/>
              </a:solidFill>
            </a:endParaRPr>
          </a:p>
          <a:p>
            <a:pPr>
              <a:lnSpc>
                <a:spcPct val="80000"/>
              </a:lnSpc>
            </a:pPr>
            <a:r>
              <a:rPr lang="uk-UA" sz="2400"/>
              <a:t>впровадження європейських стандартів у зміст освіти;</a:t>
            </a:r>
          </a:p>
          <a:p>
            <a:pPr>
              <a:lnSpc>
                <a:spcPct val="80000"/>
              </a:lnSpc>
            </a:pPr>
            <a:r>
              <a:rPr lang="uk-UA" sz="2400"/>
              <a:t>профілізація школи;</a:t>
            </a:r>
          </a:p>
          <a:p>
            <a:pPr>
              <a:lnSpc>
                <a:spcPct val="80000"/>
              </a:lnSpc>
            </a:pPr>
            <a:r>
              <a:rPr lang="uk-UA" sz="2400"/>
              <a:t>розвиток курсів з євроінтеграції, правознавства, основ демократії та громадянської культури;</a:t>
            </a:r>
          </a:p>
          <a:p>
            <a:pPr>
              <a:lnSpc>
                <a:spcPct val="80000"/>
              </a:lnSpc>
            </a:pPr>
            <a:r>
              <a:rPr lang="uk-UA" sz="2400"/>
              <a:t>поширення мережі євроклубів.</a:t>
            </a:r>
          </a:p>
          <a:p>
            <a:pPr>
              <a:lnSpc>
                <a:spcPct val="80000"/>
              </a:lnSpc>
            </a:pPr>
            <a:endParaRPr lang="ru-RU" sz="2400"/>
          </a:p>
        </p:txBody>
      </p:sp>
    </p:spTree>
    <p:extLst>
      <p:ext uri="{BB962C8B-B14F-4D97-AF65-F5344CB8AC3E}">
        <p14:creationId xmlns:p14="http://schemas.microsoft.com/office/powerpoint/2010/main" val="640700250"/>
      </p:ext>
    </p:extLst>
  </p:cSld>
  <p:clrMapOvr>
    <a:masterClrMapping/>
  </p:clrMapOvr>
  <p:transition>
    <p:comb/>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476250"/>
            <a:ext cx="8291513" cy="1008063"/>
          </a:xfrm>
        </p:spPr>
        <p:txBody>
          <a:bodyPr>
            <a:normAutofit fontScale="90000"/>
          </a:bodyPr>
          <a:lstStyle/>
          <a:p>
            <a:r>
              <a:rPr lang="uk-UA" sz="3600" b="1" dirty="0"/>
              <a:t>Соціальна відповідальність є інтегрованим показником змісту випереджаючої освіти для сталого розвитку</a:t>
            </a:r>
            <a:endParaRPr lang="ru-RU" sz="3600" b="1" dirty="0"/>
          </a:p>
        </p:txBody>
      </p:sp>
      <p:sp>
        <p:nvSpPr>
          <p:cNvPr id="34820" name="Oval 4"/>
          <p:cNvSpPr>
            <a:spLocks noGrp="1" noChangeArrowheads="1"/>
          </p:cNvSpPr>
          <p:nvPr>
            <p:ph type="body" sz="half" idx="1"/>
          </p:nvPr>
        </p:nvSpPr>
        <p:spPr>
          <a:xfrm>
            <a:off x="395288" y="2492375"/>
            <a:ext cx="4038600" cy="2952750"/>
          </a:xfrm>
          <a:prstGeom prst="ellipse">
            <a:avLst/>
          </a:prstGeom>
          <a:solidFill>
            <a:srgbClr val="D5D5E3"/>
          </a:solidFill>
          <a:ln>
            <a:solidFill>
              <a:srgbClr val="000000"/>
            </a:solidFill>
            <a:round/>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90000"/>
              </a:lnSpc>
            </a:pPr>
            <a:r>
              <a:rPr lang="uk-UA" sz="2000" b="1" dirty="0">
                <a:effectLst/>
              </a:rPr>
              <a:t>ШКОЛА – ЦЕНТР</a:t>
            </a:r>
          </a:p>
          <a:p>
            <a:pPr>
              <a:lnSpc>
                <a:spcPct val="90000"/>
              </a:lnSpc>
              <a:buFont typeface="Wingdings" pitchFamily="2" charset="2"/>
              <a:buNone/>
            </a:pPr>
            <a:r>
              <a:rPr lang="uk-UA" sz="2000" b="1" dirty="0">
                <a:effectLst/>
              </a:rPr>
              <a:t>	ФОРМУВАННЯ </a:t>
            </a:r>
            <a:br>
              <a:rPr lang="uk-UA" sz="2000" b="1" dirty="0">
                <a:effectLst/>
              </a:rPr>
            </a:br>
            <a:r>
              <a:rPr lang="uk-UA" sz="2000" b="1" dirty="0" smtClean="0">
                <a:effectLst/>
              </a:rPr>
              <a:t>СОЦІАЛЬНО-ВІДПОВІДАЛЬНОЇ </a:t>
            </a:r>
            <a:r>
              <a:rPr lang="uk-UA" sz="2000" b="1" dirty="0">
                <a:effectLst/>
              </a:rPr>
              <a:t>ПОВЕДІНКИ</a:t>
            </a:r>
            <a:endParaRPr lang="ru-RU" sz="2000" b="1" dirty="0">
              <a:effectLst/>
            </a:endParaRPr>
          </a:p>
        </p:txBody>
      </p:sp>
      <p:sp>
        <p:nvSpPr>
          <p:cNvPr id="34822" name="Rectangle 6"/>
          <p:cNvSpPr>
            <a:spLocks noGrp="1" noChangeArrowheads="1"/>
          </p:cNvSpPr>
          <p:nvPr>
            <p:ph sz="half" idx="2"/>
          </p:nvPr>
        </p:nvSpPr>
        <p:spPr>
          <a:xfrm>
            <a:off x="4500563" y="2060575"/>
            <a:ext cx="4643437" cy="4797425"/>
          </a:xfrm>
        </p:spPr>
        <p:txBody>
          <a:bodyPr/>
          <a:lstStyle/>
          <a:p>
            <a:pPr>
              <a:lnSpc>
                <a:spcPct val="90000"/>
              </a:lnSpc>
            </a:pPr>
            <a:r>
              <a:rPr lang="uk-UA" sz="2400">
                <a:solidFill>
                  <a:schemeClr val="folHlink"/>
                </a:solidFill>
              </a:rPr>
              <a:t>Ця модель реалізується через:</a:t>
            </a:r>
          </a:p>
          <a:p>
            <a:pPr>
              <a:lnSpc>
                <a:spcPct val="90000"/>
              </a:lnSpc>
            </a:pPr>
            <a:r>
              <a:rPr lang="uk-UA" sz="2400"/>
              <a:t>Інтеграцію екологічної, громадянської, економічної освіти;</a:t>
            </a:r>
          </a:p>
          <a:p>
            <a:pPr>
              <a:lnSpc>
                <a:spcPct val="90000"/>
              </a:lnSpc>
            </a:pPr>
            <a:r>
              <a:rPr lang="uk-UA" sz="2400"/>
              <a:t>Введення елективних курсів з освіти для сталого розвитку;</a:t>
            </a:r>
          </a:p>
          <a:p>
            <a:pPr>
              <a:lnSpc>
                <a:spcPct val="90000"/>
              </a:lnSpc>
            </a:pPr>
            <a:r>
              <a:rPr lang="uk-UA" sz="2400"/>
              <a:t>Орієнтацію на вирішення місцевих проблем, поширення волонтерських рухів, розвиток звязків з неурядовими громадськими організаціями.</a:t>
            </a:r>
            <a:endParaRPr lang="ru-RU" sz="2400"/>
          </a:p>
        </p:txBody>
      </p:sp>
    </p:spTree>
    <p:extLst>
      <p:ext uri="{BB962C8B-B14F-4D97-AF65-F5344CB8AC3E}">
        <p14:creationId xmlns:p14="http://schemas.microsoft.com/office/powerpoint/2010/main" val="4140758989"/>
      </p:ext>
    </p:extLst>
  </p:cSld>
  <p:clrMapOvr>
    <a:masterClrMapping/>
  </p:clrMapOvr>
  <p:transition>
    <p:comb/>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179388" y="0"/>
            <a:ext cx="8507412" cy="765175"/>
          </a:xfrm>
        </p:spPr>
        <p:txBody>
          <a:bodyPr/>
          <a:lstStyle/>
          <a:p>
            <a:r>
              <a:rPr lang="uk-UA" sz="4000">
                <a:solidFill>
                  <a:schemeClr val="hlink"/>
                </a:solidFill>
              </a:rPr>
              <a:t>Напрямки освітньої діяльності</a:t>
            </a:r>
            <a:r>
              <a:rPr lang="uk-UA">
                <a:solidFill>
                  <a:schemeClr val="hlink"/>
                </a:solidFill>
              </a:rPr>
              <a:t>:</a:t>
            </a:r>
            <a:r>
              <a:rPr lang="uk-UA"/>
              <a:t> </a:t>
            </a:r>
            <a:endParaRPr lang="ru-RU"/>
          </a:p>
        </p:txBody>
      </p:sp>
      <p:sp>
        <p:nvSpPr>
          <p:cNvPr id="450563" name="Rectangle 3"/>
          <p:cNvSpPr>
            <a:spLocks noGrp="1" noChangeArrowheads="1"/>
          </p:cNvSpPr>
          <p:nvPr>
            <p:ph type="body" idx="1"/>
          </p:nvPr>
        </p:nvSpPr>
        <p:spPr>
          <a:xfrm>
            <a:off x="0" y="981075"/>
            <a:ext cx="8697913" cy="6119813"/>
          </a:xfrm>
        </p:spPr>
        <p:txBody>
          <a:bodyPr/>
          <a:lstStyle/>
          <a:p>
            <a:pPr>
              <a:lnSpc>
                <a:spcPct val="80000"/>
              </a:lnSpc>
            </a:pPr>
            <a:r>
              <a:rPr lang="uk-UA" sz="2000"/>
              <a:t> </a:t>
            </a:r>
            <a:r>
              <a:rPr lang="uk-UA" sz="2000" b="1">
                <a:solidFill>
                  <a:schemeClr val="folHlink"/>
                </a:solidFill>
                <a:latin typeface="Georgia" pitchFamily="18" charset="0"/>
              </a:rPr>
              <a:t>впровадження інтегративних курсів та уроків, що сприяють розвитку системного мислення;</a:t>
            </a:r>
          </a:p>
          <a:p>
            <a:pPr>
              <a:lnSpc>
                <a:spcPct val="80000"/>
              </a:lnSpc>
            </a:pPr>
            <a:r>
              <a:rPr lang="uk-UA" sz="2000" b="1">
                <a:latin typeface="Georgia" pitchFamily="18" charset="0"/>
              </a:rPr>
              <a:t>впровадження курсів з розвитку критичного мислення та аргументативного дискурсу, відповідної інформаційної культури.</a:t>
            </a:r>
          </a:p>
          <a:p>
            <a:pPr>
              <a:lnSpc>
                <a:spcPct val="80000"/>
              </a:lnSpc>
            </a:pPr>
            <a:r>
              <a:rPr lang="uk-UA" sz="2000" b="1">
                <a:solidFill>
                  <a:schemeClr val="folHlink"/>
                </a:solidFill>
                <a:latin typeface="Georgia" pitchFamily="18" charset="0"/>
              </a:rPr>
              <a:t>курси з розвитку екологічної культури з врахуванням сучасних соціокультурних потреб (формування відповідної споживчої культури, здоров’язберігаючих вмінь та навичок). </a:t>
            </a:r>
          </a:p>
          <a:p>
            <a:pPr>
              <a:lnSpc>
                <a:spcPct val="80000"/>
              </a:lnSpc>
            </a:pPr>
            <a:r>
              <a:rPr lang="uk-UA" sz="2000" b="1">
                <a:latin typeface="Georgia" pitchFamily="18" charset="0"/>
              </a:rPr>
              <a:t>курси гуманоцентричного спрямування (розвиток моральної культури особистості із залученням ідеї відповідального ставлення до життя).</a:t>
            </a:r>
          </a:p>
          <a:p>
            <a:pPr>
              <a:lnSpc>
                <a:spcPct val="80000"/>
              </a:lnSpc>
            </a:pPr>
            <a:r>
              <a:rPr lang="uk-UA" sz="2000" b="1">
                <a:solidFill>
                  <a:schemeClr val="folHlink"/>
                </a:solidFill>
                <a:latin typeface="Georgia" pitchFamily="18" charset="0"/>
              </a:rPr>
              <a:t>курси соціостратегічного спрямування (розкриття основних тенденцій та загроз соціального розвитку). </a:t>
            </a:r>
          </a:p>
          <a:p>
            <a:pPr>
              <a:lnSpc>
                <a:spcPct val="80000"/>
              </a:lnSpc>
            </a:pPr>
            <a:r>
              <a:rPr lang="uk-UA" sz="2000" b="1">
                <a:latin typeface="Georgia" pitchFamily="18" charset="0"/>
              </a:rPr>
              <a:t>курси, спрямовані на розвиток інтеграційної культури особистості – етики толерантності, гендерної рівності, полікультурності.</a:t>
            </a:r>
          </a:p>
          <a:p>
            <a:pPr>
              <a:lnSpc>
                <a:spcPct val="80000"/>
              </a:lnSpc>
            </a:pPr>
            <a:r>
              <a:rPr lang="uk-UA" sz="2000" b="1">
                <a:solidFill>
                  <a:schemeClr val="folHlink"/>
                </a:solidFill>
                <a:latin typeface="Georgia" pitchFamily="18" charset="0"/>
              </a:rPr>
              <a:t>курси, спрямовані на розвиток громадянської та правової культури особистості.</a:t>
            </a:r>
            <a:endParaRPr lang="ru-RU" sz="2000" b="1">
              <a:solidFill>
                <a:schemeClr val="folHlink"/>
              </a:solidFill>
              <a:latin typeface="Georgia" pitchFamily="18" charset="0"/>
            </a:endParaRPr>
          </a:p>
        </p:txBody>
      </p:sp>
    </p:spTree>
    <p:extLst>
      <p:ext uri="{BB962C8B-B14F-4D97-AF65-F5344CB8AC3E}">
        <p14:creationId xmlns:p14="http://schemas.microsoft.com/office/powerpoint/2010/main" val="303661112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348" y="428604"/>
            <a:ext cx="8229600" cy="5526095"/>
          </a:xfrm>
        </p:spPr>
        <p:txBody>
          <a:bodyPr>
            <a:normAutofit fontScale="85000" lnSpcReduction="10000"/>
          </a:bodyPr>
          <a:lstStyle/>
          <a:p>
            <a:pPr>
              <a:buNone/>
            </a:pPr>
            <a:r>
              <a:rPr lang="uk-UA" dirty="0" smtClean="0"/>
              <a:t>                              Для </a:t>
            </a:r>
            <a:r>
              <a:rPr lang="uk-UA" dirty="0"/>
              <a:t>того, щоб впевнено стати </a:t>
            </a:r>
            <a:r>
              <a:rPr lang="uk-UA" dirty="0" smtClean="0"/>
              <a:t>   </a:t>
            </a:r>
          </a:p>
          <a:p>
            <a:pPr>
              <a:buNone/>
            </a:pPr>
            <a:r>
              <a:rPr lang="uk-UA" dirty="0"/>
              <a:t> </a:t>
            </a:r>
            <a:r>
              <a:rPr lang="uk-UA" dirty="0" smtClean="0"/>
              <a:t>                             поряд </a:t>
            </a:r>
            <a:r>
              <a:rPr lang="uk-UA" dirty="0"/>
              <a:t>з провідними націями </a:t>
            </a:r>
            <a:endParaRPr lang="uk-UA" dirty="0" smtClean="0"/>
          </a:p>
          <a:p>
            <a:pPr>
              <a:buNone/>
            </a:pPr>
            <a:r>
              <a:rPr lang="uk-UA" dirty="0"/>
              <a:t> </a:t>
            </a:r>
            <a:r>
              <a:rPr lang="uk-UA" dirty="0" smtClean="0"/>
              <a:t>                             світу </a:t>
            </a:r>
            <a:r>
              <a:rPr lang="uk-UA" dirty="0"/>
              <a:t>й посісти гідне місце у світовому </a:t>
            </a:r>
            <a:endParaRPr lang="uk-UA" dirty="0" smtClean="0"/>
          </a:p>
          <a:p>
            <a:pPr>
              <a:buNone/>
            </a:pPr>
            <a:r>
              <a:rPr lang="uk-UA" dirty="0"/>
              <a:t> </a:t>
            </a:r>
            <a:r>
              <a:rPr lang="uk-UA" dirty="0" smtClean="0"/>
              <a:t>                             співтоваристві</a:t>
            </a:r>
            <a:r>
              <a:rPr lang="uk-UA" dirty="0"/>
              <a:t>, Україна за допомогою своєї системи освіти має не тільки готувати кваліфікованих фахівців, але й формувати соціально зрілих, відповідальних, культурних, духовно зрілих громадян країни. Яким чином перебудувати пострадянську систему освіти в національну українську, як готувати фахівців, яку модель виховання застосувати в процесі навчання – ці та інші питання є надзвичайно актуальними і для філософів, і для педагогів, і для державних діячів. </a:t>
            </a:r>
            <a:endParaRPr lang="ru-RU" dirty="0"/>
          </a:p>
        </p:txBody>
      </p:sp>
      <p:pic>
        <p:nvPicPr>
          <p:cNvPr id="5" name="Picture 7" descr="IMG_5591"/>
          <p:cNvPicPr>
            <a:picLocks noChangeAspect="1" noChangeArrowheads="1"/>
          </p:cNvPicPr>
          <p:nvPr/>
        </p:nvPicPr>
        <p:blipFill>
          <a:blip r:embed="rId2" cstate="print"/>
          <a:srcRect/>
          <a:stretch>
            <a:fillRect/>
          </a:stretch>
        </p:blipFill>
        <p:spPr bwMode="auto">
          <a:xfrm>
            <a:off x="214282" y="285728"/>
            <a:ext cx="2571750" cy="1928812"/>
          </a:xfrm>
          <a:prstGeom prst="rect">
            <a:avLst/>
          </a:prstGeom>
          <a:noFill/>
          <a:ln w="9525">
            <a:noFill/>
            <a:miter lim="800000"/>
            <a:headEnd/>
            <a:tailEnd/>
          </a:ln>
          <a:effectLst>
            <a:glow rad="228600">
              <a:schemeClr val="accent5">
                <a:satMod val="175000"/>
                <a:alpha val="40000"/>
              </a:schemeClr>
            </a:glow>
          </a:effectLst>
        </p:spPr>
      </p:pic>
    </p:spTree>
  </p:cSld>
  <p:clrMapOvr>
    <a:masterClrMapping/>
  </p:clrMapOvr>
  <p:transition>
    <p:diamon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rgbClr val="FF0000"/>
                </a:solidFill>
              </a:rPr>
              <a:t>Методи випереджальної освіти</a:t>
            </a:r>
            <a:endParaRPr lang="ru-RU" b="1" dirty="0">
              <a:solidFill>
                <a:srgbClr val="FF0000"/>
              </a:solidFill>
            </a:endParaRPr>
          </a:p>
        </p:txBody>
      </p:sp>
      <p:sp>
        <p:nvSpPr>
          <p:cNvPr id="3" name="Объект 2"/>
          <p:cNvSpPr>
            <a:spLocks noGrp="1"/>
          </p:cNvSpPr>
          <p:nvPr>
            <p:ph idx="1"/>
          </p:nvPr>
        </p:nvSpPr>
        <p:spPr>
          <a:xfrm>
            <a:off x="457200" y="1600200"/>
            <a:ext cx="8229600" cy="4925144"/>
          </a:xfrm>
        </p:spPr>
        <p:txBody>
          <a:bodyPr>
            <a:normAutofit fontScale="47500" lnSpcReduction="20000"/>
          </a:bodyPr>
          <a:lstStyle/>
          <a:p>
            <a:r>
              <a:rPr lang="ru-RU" b="1" dirty="0" err="1"/>
              <a:t>Проблемні</a:t>
            </a:r>
            <a:r>
              <a:rPr lang="ru-RU" b="1" dirty="0"/>
              <a:t> </a:t>
            </a:r>
            <a:r>
              <a:rPr lang="ru-RU" b="1" dirty="0" err="1"/>
              <a:t>методи</a:t>
            </a:r>
            <a:r>
              <a:rPr lang="ru-RU" b="1" dirty="0"/>
              <a:t> </a:t>
            </a:r>
            <a:r>
              <a:rPr lang="ru-RU" b="1" dirty="0" err="1"/>
              <a:t>навчання</a:t>
            </a:r>
            <a:r>
              <a:rPr lang="ru-RU" dirty="0"/>
              <a:t> – </a:t>
            </a:r>
            <a:r>
              <a:rPr lang="ru-RU" dirty="0" err="1"/>
              <a:t>методи</a:t>
            </a:r>
            <a:r>
              <a:rPr lang="ru-RU" dirty="0"/>
              <a:t> </a:t>
            </a:r>
            <a:r>
              <a:rPr lang="ru-RU" dirty="0" err="1"/>
              <a:t>засвоєння</a:t>
            </a:r>
            <a:r>
              <a:rPr lang="ru-RU" dirty="0"/>
              <a:t> </a:t>
            </a:r>
            <a:r>
              <a:rPr lang="ru-RU" dirty="0" err="1"/>
              <a:t>нових</a:t>
            </a:r>
            <a:r>
              <a:rPr lang="ru-RU" dirty="0"/>
              <a:t> </a:t>
            </a:r>
            <a:r>
              <a:rPr lang="ru-RU" dirty="0" err="1"/>
              <a:t>знань</a:t>
            </a:r>
            <a:r>
              <a:rPr lang="ru-RU" dirty="0"/>
              <a:t>, у </a:t>
            </a:r>
            <a:r>
              <a:rPr lang="ru-RU" dirty="0" err="1"/>
              <a:t>яких</a:t>
            </a:r>
            <a:r>
              <a:rPr lang="ru-RU" dirty="0"/>
              <a:t> </a:t>
            </a:r>
            <a:r>
              <a:rPr lang="ru-RU" dirty="0" err="1"/>
              <a:t>кожний</a:t>
            </a:r>
            <a:r>
              <a:rPr lang="ru-RU" dirty="0"/>
              <a:t> </a:t>
            </a:r>
            <a:r>
              <a:rPr lang="ru-RU" dirty="0" err="1"/>
              <a:t>учасник</a:t>
            </a:r>
            <a:r>
              <a:rPr lang="ru-RU" dirty="0"/>
              <a:t> </a:t>
            </a:r>
            <a:r>
              <a:rPr lang="ru-RU" dirty="0" err="1"/>
              <a:t>навчального</a:t>
            </a:r>
            <a:r>
              <a:rPr lang="ru-RU" dirty="0"/>
              <a:t> </a:t>
            </a:r>
            <a:r>
              <a:rPr lang="ru-RU" dirty="0" err="1"/>
              <a:t>процесу</a:t>
            </a:r>
            <a:r>
              <a:rPr lang="ru-RU" dirty="0"/>
              <a:t> </a:t>
            </a:r>
            <a:r>
              <a:rPr lang="ru-RU" dirty="0" err="1"/>
              <a:t>бере</a:t>
            </a:r>
            <a:r>
              <a:rPr lang="ru-RU" dirty="0"/>
              <a:t> участь у </a:t>
            </a:r>
            <a:r>
              <a:rPr lang="ru-RU" dirty="0" err="1"/>
              <a:t>виробленні</a:t>
            </a:r>
            <a:r>
              <a:rPr lang="ru-RU" dirty="0"/>
              <a:t> </a:t>
            </a:r>
            <a:r>
              <a:rPr lang="ru-RU" dirty="0" err="1"/>
              <a:t>певного</a:t>
            </a:r>
            <a:r>
              <a:rPr lang="ru-RU" dirty="0"/>
              <a:t> нового </a:t>
            </a:r>
            <a:r>
              <a:rPr lang="ru-RU" dirty="0" err="1"/>
              <a:t>змісту</a:t>
            </a:r>
            <a:r>
              <a:rPr lang="ru-RU" dirty="0"/>
              <a:t> (</a:t>
            </a:r>
            <a:r>
              <a:rPr lang="ru-RU" dirty="0" err="1"/>
              <a:t>розв'язанні</a:t>
            </a:r>
            <a:r>
              <a:rPr lang="ru-RU" dirty="0"/>
              <a:t> </a:t>
            </a:r>
            <a:r>
              <a:rPr lang="ru-RU" dirty="0" err="1"/>
              <a:t>проблеми</a:t>
            </a:r>
            <a:r>
              <a:rPr lang="ru-RU" dirty="0"/>
              <a:t>). </a:t>
            </a:r>
            <a:r>
              <a:rPr lang="ru-RU" dirty="0" err="1"/>
              <a:t>Використання</a:t>
            </a:r>
            <a:r>
              <a:rPr lang="ru-RU" dirty="0"/>
              <a:t> </a:t>
            </a:r>
            <a:r>
              <a:rPr lang="ru-RU" dirty="0" err="1"/>
              <a:t>проблемних</a:t>
            </a:r>
            <a:r>
              <a:rPr lang="ru-RU" dirty="0"/>
              <a:t> </a:t>
            </a:r>
            <a:r>
              <a:rPr lang="ru-RU" dirty="0" err="1"/>
              <a:t>методів</a:t>
            </a:r>
            <a:r>
              <a:rPr lang="ru-RU" dirty="0"/>
              <a:t> </a:t>
            </a:r>
            <a:r>
              <a:rPr lang="ru-RU" dirty="0" err="1"/>
              <a:t>навчання</a:t>
            </a:r>
            <a:r>
              <a:rPr lang="ru-RU" dirty="0"/>
              <a:t>  </a:t>
            </a:r>
            <a:r>
              <a:rPr lang="ru-RU" dirty="0" err="1"/>
              <a:t>обумовлено</a:t>
            </a:r>
            <a:r>
              <a:rPr lang="ru-RU" dirty="0"/>
              <a:t> </a:t>
            </a:r>
            <a:r>
              <a:rPr lang="ru-RU" dirty="0" err="1"/>
              <a:t>високою</a:t>
            </a:r>
            <a:r>
              <a:rPr lang="ru-RU" dirty="0"/>
              <a:t> </a:t>
            </a:r>
            <a:r>
              <a:rPr lang="ru-RU" dirty="0" err="1"/>
              <a:t>мотивацією</a:t>
            </a:r>
            <a:r>
              <a:rPr lang="ru-RU" dirty="0"/>
              <a:t> </a:t>
            </a:r>
            <a:r>
              <a:rPr lang="ru-RU" dirty="0" err="1"/>
              <a:t>всіх</a:t>
            </a:r>
            <a:r>
              <a:rPr lang="ru-RU" dirty="0"/>
              <a:t> </a:t>
            </a:r>
            <a:r>
              <a:rPr lang="ru-RU" dirty="0" err="1"/>
              <a:t>учасників</a:t>
            </a:r>
            <a:r>
              <a:rPr lang="ru-RU" dirty="0"/>
              <a:t> </a:t>
            </a:r>
            <a:r>
              <a:rPr lang="ru-RU" dirty="0" err="1"/>
              <a:t>освітнього</a:t>
            </a:r>
            <a:r>
              <a:rPr lang="ru-RU" dirty="0"/>
              <a:t> </a:t>
            </a:r>
            <a:r>
              <a:rPr lang="ru-RU" dirty="0" err="1"/>
              <a:t>процесу</a:t>
            </a:r>
            <a:r>
              <a:rPr lang="ru-RU" dirty="0"/>
              <a:t>, </a:t>
            </a:r>
            <a:r>
              <a:rPr lang="ru-RU" dirty="0" err="1"/>
              <a:t>можливостями</a:t>
            </a:r>
            <a:r>
              <a:rPr lang="ru-RU" dirty="0"/>
              <a:t> </a:t>
            </a:r>
            <a:r>
              <a:rPr lang="ru-RU" dirty="0" err="1"/>
              <a:t>реалізації</a:t>
            </a:r>
            <a:r>
              <a:rPr lang="ru-RU" dirty="0"/>
              <a:t> </a:t>
            </a:r>
            <a:r>
              <a:rPr lang="ru-RU" dirty="0" err="1"/>
              <a:t>атмосфери</a:t>
            </a:r>
            <a:r>
              <a:rPr lang="ru-RU" dirty="0"/>
              <a:t> </a:t>
            </a:r>
            <a:r>
              <a:rPr lang="ru-RU" dirty="0" err="1"/>
              <a:t>діалогу</a:t>
            </a:r>
            <a:r>
              <a:rPr lang="ru-RU" dirty="0"/>
              <a:t> і </a:t>
            </a:r>
            <a:r>
              <a:rPr lang="ru-RU" dirty="0" err="1"/>
              <a:t>співробітництва</a:t>
            </a:r>
            <a:r>
              <a:rPr lang="ru-RU" dirty="0"/>
              <a:t>.</a:t>
            </a:r>
          </a:p>
          <a:p>
            <a:r>
              <a:rPr lang="ru-RU" b="1" dirty="0"/>
              <a:t>2. </a:t>
            </a:r>
            <a:r>
              <a:rPr lang="ru-RU" b="1" dirty="0" err="1"/>
              <a:t>Розвивальне</a:t>
            </a:r>
            <a:r>
              <a:rPr lang="ru-RU" b="1" dirty="0"/>
              <a:t> </a:t>
            </a:r>
            <a:r>
              <a:rPr lang="ru-RU" b="1" dirty="0" err="1"/>
              <a:t>навчання</a:t>
            </a:r>
            <a:r>
              <a:rPr lang="ru-RU" b="1" dirty="0"/>
              <a:t> (</a:t>
            </a:r>
            <a:r>
              <a:rPr lang="ru-RU" b="1" dirty="0" err="1"/>
              <a:t>розвивальна</a:t>
            </a:r>
            <a:r>
              <a:rPr lang="ru-RU" b="1" dirty="0"/>
              <a:t> </a:t>
            </a:r>
            <a:r>
              <a:rPr lang="ru-RU" b="1" dirty="0" err="1"/>
              <a:t>освіта</a:t>
            </a:r>
            <a:r>
              <a:rPr lang="ru-RU" b="1" dirty="0"/>
              <a:t>)</a:t>
            </a:r>
            <a:r>
              <a:rPr lang="ru-RU" dirty="0"/>
              <a:t> – </a:t>
            </a:r>
            <a:r>
              <a:rPr lang="ru-RU" dirty="0" err="1"/>
              <a:t>група</a:t>
            </a:r>
            <a:r>
              <a:rPr lang="ru-RU" dirty="0"/>
              <a:t> </a:t>
            </a:r>
            <a:r>
              <a:rPr lang="ru-RU" dirty="0" err="1"/>
              <a:t>ідей</a:t>
            </a:r>
            <a:r>
              <a:rPr lang="ru-RU" dirty="0"/>
              <a:t> та </a:t>
            </a:r>
            <a:r>
              <a:rPr lang="ru-RU" dirty="0" err="1"/>
              <a:t>концепцій</a:t>
            </a:r>
            <a:r>
              <a:rPr lang="ru-RU" dirty="0"/>
              <a:t> </a:t>
            </a:r>
            <a:r>
              <a:rPr lang="ru-RU" dirty="0" err="1"/>
              <a:t>навчання</a:t>
            </a:r>
            <a:r>
              <a:rPr lang="ru-RU" dirty="0"/>
              <a:t> (</a:t>
            </a:r>
            <a:r>
              <a:rPr lang="ru-RU" dirty="0" err="1"/>
              <a:t>освіти</a:t>
            </a:r>
            <a:r>
              <a:rPr lang="ru-RU" dirty="0"/>
              <a:t>) і практики </a:t>
            </a:r>
            <a:r>
              <a:rPr lang="ru-RU" dirty="0" err="1"/>
              <a:t>освіти</a:t>
            </a:r>
            <a:r>
              <a:rPr lang="ru-RU" dirty="0"/>
              <a:t>, центральною в </a:t>
            </a:r>
            <a:r>
              <a:rPr lang="ru-RU" dirty="0" err="1"/>
              <a:t>якій</a:t>
            </a:r>
            <a:r>
              <a:rPr lang="ru-RU" dirty="0"/>
              <a:t> є </a:t>
            </a:r>
            <a:r>
              <a:rPr lang="ru-RU" dirty="0" err="1"/>
              <a:t>особистість</a:t>
            </a:r>
            <a:r>
              <a:rPr lang="ru-RU" dirty="0"/>
              <a:t> </a:t>
            </a:r>
            <a:r>
              <a:rPr lang="ru-RU" dirty="0" err="1"/>
              <a:t>людини</a:t>
            </a:r>
            <a:r>
              <a:rPr lang="ru-RU" dirty="0"/>
              <a:t>, </a:t>
            </a:r>
            <a:r>
              <a:rPr lang="ru-RU" dirty="0" err="1"/>
              <a:t>що</a:t>
            </a:r>
            <a:r>
              <a:rPr lang="ru-RU" dirty="0"/>
              <a:t> </a:t>
            </a:r>
            <a:r>
              <a:rPr lang="ru-RU" dirty="0" err="1"/>
              <a:t>розвивається</a:t>
            </a:r>
            <a:r>
              <a:rPr lang="ru-RU" dirty="0"/>
              <a:t>. </a:t>
            </a:r>
            <a:r>
              <a:rPr lang="ru-RU" dirty="0" err="1"/>
              <a:t>Особистісний</a:t>
            </a:r>
            <a:r>
              <a:rPr lang="ru-RU" dirty="0"/>
              <a:t> </a:t>
            </a:r>
            <a:r>
              <a:rPr lang="ru-RU" dirty="0" err="1"/>
              <a:t>розвиток</a:t>
            </a:r>
            <a:r>
              <a:rPr lang="ru-RU" dirty="0"/>
              <a:t> </a:t>
            </a:r>
            <a:r>
              <a:rPr lang="ru-RU" dirty="0" err="1"/>
              <a:t>розуміють</a:t>
            </a:r>
            <a:r>
              <a:rPr lang="ru-RU" dirty="0"/>
              <a:t> як </a:t>
            </a:r>
            <a:r>
              <a:rPr lang="ru-RU" dirty="0" err="1"/>
              <a:t>розвиток</a:t>
            </a:r>
            <a:r>
              <a:rPr lang="ru-RU" dirty="0"/>
              <a:t> </a:t>
            </a:r>
            <a:r>
              <a:rPr lang="ru-RU" dirty="0" err="1"/>
              <a:t>мислення</a:t>
            </a:r>
            <a:r>
              <a:rPr lang="ru-RU" dirty="0"/>
              <a:t> і </a:t>
            </a:r>
            <a:r>
              <a:rPr lang="ru-RU" dirty="0" err="1"/>
              <a:t>пам'яті</a:t>
            </a:r>
            <a:r>
              <a:rPr lang="ru-RU" dirty="0"/>
              <a:t>, </a:t>
            </a:r>
            <a:r>
              <a:rPr lang="ru-RU" dirty="0" err="1"/>
              <a:t>розвиток</a:t>
            </a:r>
            <a:r>
              <a:rPr lang="ru-RU" dirty="0"/>
              <a:t> </a:t>
            </a:r>
            <a:r>
              <a:rPr lang="ru-RU" dirty="0" err="1"/>
              <a:t>адаптивних</a:t>
            </a:r>
            <a:r>
              <a:rPr lang="ru-RU" dirty="0"/>
              <a:t> </a:t>
            </a:r>
            <a:r>
              <a:rPr lang="ru-RU" dirty="0" err="1"/>
              <a:t>здібностей</a:t>
            </a:r>
            <a:r>
              <a:rPr lang="ru-RU" dirty="0"/>
              <a:t> і </a:t>
            </a:r>
            <a:r>
              <a:rPr lang="ru-RU" dirty="0" err="1"/>
              <a:t>якостей</a:t>
            </a:r>
            <a:r>
              <a:rPr lang="ru-RU" dirty="0"/>
              <a:t>, </a:t>
            </a:r>
            <a:r>
              <a:rPr lang="ru-RU" dirty="0" err="1"/>
              <a:t>розвиток</a:t>
            </a:r>
            <a:r>
              <a:rPr lang="ru-RU" dirty="0"/>
              <a:t> </a:t>
            </a:r>
            <a:r>
              <a:rPr lang="ru-RU" dirty="0" err="1"/>
              <a:t>науково</a:t>
            </a:r>
            <a:r>
              <a:rPr lang="ru-RU" dirty="0"/>
              <a:t>-теоретичного </a:t>
            </a:r>
            <a:r>
              <a:rPr lang="ru-RU" dirty="0" err="1"/>
              <a:t>мислення</a:t>
            </a:r>
            <a:r>
              <a:rPr lang="ru-RU" dirty="0"/>
              <a:t>, </a:t>
            </a:r>
            <a:r>
              <a:rPr lang="ru-RU" dirty="0" err="1"/>
              <a:t>творчих</a:t>
            </a:r>
            <a:r>
              <a:rPr lang="ru-RU" dirty="0"/>
              <a:t> </a:t>
            </a:r>
            <a:r>
              <a:rPr lang="ru-RU" dirty="0" err="1"/>
              <a:t>здібностей</a:t>
            </a:r>
            <a:r>
              <a:rPr lang="ru-RU" dirty="0"/>
              <a:t> </a:t>
            </a:r>
            <a:r>
              <a:rPr lang="ru-RU" dirty="0" err="1"/>
              <a:t>тощо</a:t>
            </a:r>
            <a:r>
              <a:rPr lang="ru-RU" dirty="0"/>
              <a:t>. </a:t>
            </a:r>
          </a:p>
          <a:p>
            <a:r>
              <a:rPr lang="ru-RU" b="1" dirty="0"/>
              <a:t>3. </a:t>
            </a:r>
            <a:r>
              <a:rPr lang="ru-RU" b="1" dirty="0" err="1"/>
              <a:t>Інтерактивне</a:t>
            </a:r>
            <a:r>
              <a:rPr lang="ru-RU" b="1" dirty="0"/>
              <a:t> </a:t>
            </a:r>
            <a:r>
              <a:rPr lang="ru-RU" b="1" dirty="0" err="1"/>
              <a:t>навчання</a:t>
            </a:r>
            <a:r>
              <a:rPr lang="ru-RU" dirty="0"/>
              <a:t> – </a:t>
            </a:r>
            <a:r>
              <a:rPr lang="ru-RU" dirty="0" err="1"/>
              <a:t>діалогова</a:t>
            </a:r>
            <a:r>
              <a:rPr lang="ru-RU" dirty="0"/>
              <a:t> форма </a:t>
            </a:r>
            <a:r>
              <a:rPr lang="ru-RU" dirty="0" err="1"/>
              <a:t>навчання</a:t>
            </a:r>
            <a:r>
              <a:rPr lang="ru-RU" dirty="0"/>
              <a:t>, в </a:t>
            </a:r>
            <a:r>
              <a:rPr lang="ru-RU" dirty="0" err="1"/>
              <a:t>результаті</a:t>
            </a:r>
            <a:r>
              <a:rPr lang="ru-RU" dirty="0"/>
              <a:t> </a:t>
            </a:r>
            <a:r>
              <a:rPr lang="ru-RU" dirty="0" err="1"/>
              <a:t>якої</a:t>
            </a:r>
            <a:r>
              <a:rPr lang="ru-RU" dirty="0"/>
              <a:t> </a:t>
            </a:r>
            <a:r>
              <a:rPr lang="ru-RU" dirty="0" err="1"/>
              <a:t>відбувається</a:t>
            </a:r>
            <a:r>
              <a:rPr lang="ru-RU" dirty="0"/>
              <a:t> </a:t>
            </a:r>
            <a:r>
              <a:rPr lang="ru-RU" dirty="0" err="1"/>
              <a:t>взаємодія</a:t>
            </a:r>
            <a:r>
              <a:rPr lang="ru-RU" dirty="0"/>
              <a:t> </a:t>
            </a:r>
            <a:r>
              <a:rPr lang="ru-RU" dirty="0" err="1"/>
              <a:t>учасників</a:t>
            </a:r>
            <a:r>
              <a:rPr lang="ru-RU" dirty="0"/>
              <a:t> </a:t>
            </a:r>
            <a:r>
              <a:rPr lang="ru-RU" dirty="0" err="1"/>
              <a:t>педагогічного</a:t>
            </a:r>
            <a:r>
              <a:rPr lang="ru-RU" dirty="0"/>
              <a:t> процессу з метою </a:t>
            </a:r>
            <a:r>
              <a:rPr lang="ru-RU" dirty="0" err="1"/>
              <a:t>взаємопорозуміння</a:t>
            </a:r>
            <a:r>
              <a:rPr lang="ru-RU" dirty="0"/>
              <a:t>, </a:t>
            </a:r>
            <a:r>
              <a:rPr lang="ru-RU" dirty="0" err="1"/>
              <a:t>розвитку</a:t>
            </a:r>
            <a:r>
              <a:rPr lang="ru-RU" dirty="0"/>
              <a:t> </a:t>
            </a:r>
            <a:r>
              <a:rPr lang="ru-RU" dirty="0" err="1"/>
              <a:t>особистісних</a:t>
            </a:r>
            <a:r>
              <a:rPr lang="ru-RU" dirty="0"/>
              <a:t> </a:t>
            </a:r>
            <a:r>
              <a:rPr lang="ru-RU" dirty="0" err="1"/>
              <a:t>якостей</a:t>
            </a:r>
            <a:r>
              <a:rPr lang="ru-RU" dirty="0"/>
              <a:t> та </a:t>
            </a:r>
            <a:r>
              <a:rPr lang="ru-RU" dirty="0" err="1"/>
              <a:t>спільного</a:t>
            </a:r>
            <a:r>
              <a:rPr lang="ru-RU" dirty="0"/>
              <a:t> </a:t>
            </a:r>
            <a:r>
              <a:rPr lang="ru-RU" dirty="0" err="1"/>
              <a:t>вирішення</a:t>
            </a:r>
            <a:r>
              <a:rPr lang="ru-RU" dirty="0"/>
              <a:t> </a:t>
            </a:r>
            <a:r>
              <a:rPr lang="ru-RU" dirty="0" err="1"/>
              <a:t>поставлених</a:t>
            </a:r>
            <a:r>
              <a:rPr lang="ru-RU" dirty="0"/>
              <a:t> </a:t>
            </a:r>
            <a:r>
              <a:rPr lang="ru-RU" dirty="0" err="1"/>
              <a:t>завдань</a:t>
            </a:r>
            <a:r>
              <a:rPr lang="ru-RU" dirty="0"/>
              <a:t>. При </a:t>
            </a:r>
            <a:r>
              <a:rPr lang="ru-RU" dirty="0" err="1"/>
              <a:t>інтерактивному</a:t>
            </a:r>
            <a:r>
              <a:rPr lang="ru-RU" dirty="0"/>
              <a:t> </a:t>
            </a:r>
            <a:r>
              <a:rPr lang="ru-RU" dirty="0" err="1"/>
              <a:t>навчанні</a:t>
            </a:r>
            <a:r>
              <a:rPr lang="ru-RU" dirty="0"/>
              <a:t>  </a:t>
            </a:r>
            <a:r>
              <a:rPr lang="ru-RU" dirty="0" err="1"/>
              <a:t>суттєво</a:t>
            </a:r>
            <a:r>
              <a:rPr lang="ru-RU" dirty="0"/>
              <a:t> </a:t>
            </a:r>
            <a:r>
              <a:rPr lang="ru-RU" dirty="0" err="1"/>
              <a:t>змінюється</a:t>
            </a:r>
            <a:r>
              <a:rPr lang="ru-RU" dirty="0"/>
              <a:t> роль педагога, </a:t>
            </a:r>
            <a:r>
              <a:rPr lang="ru-RU" dirty="0" err="1"/>
              <a:t>його</a:t>
            </a:r>
            <a:r>
              <a:rPr lang="ru-RU" dirty="0"/>
              <a:t> </a:t>
            </a:r>
            <a:r>
              <a:rPr lang="ru-RU" dirty="0" err="1"/>
              <a:t>функції</a:t>
            </a:r>
            <a:r>
              <a:rPr lang="ru-RU" dirty="0"/>
              <a:t>. </a:t>
            </a:r>
            <a:r>
              <a:rPr lang="ru-RU" dirty="0" err="1"/>
              <a:t>Вчитель</a:t>
            </a:r>
            <a:r>
              <a:rPr lang="ru-RU" dirty="0"/>
              <a:t> в </a:t>
            </a:r>
            <a:r>
              <a:rPr lang="ru-RU" dirty="0" err="1"/>
              <a:t>інтерактивному</a:t>
            </a:r>
            <a:r>
              <a:rPr lang="ru-RU" dirty="0"/>
              <a:t> </a:t>
            </a:r>
            <a:r>
              <a:rPr lang="ru-RU" dirty="0" err="1"/>
              <a:t>навчанні</a:t>
            </a:r>
            <a:r>
              <a:rPr lang="ru-RU" dirty="0"/>
              <a:t> та </a:t>
            </a:r>
            <a:r>
              <a:rPr lang="ru-RU" dirty="0" err="1"/>
              <a:t>вихованні</a:t>
            </a:r>
            <a:r>
              <a:rPr lang="ru-RU" dirty="0"/>
              <a:t> є не </a:t>
            </a:r>
            <a:r>
              <a:rPr lang="ru-RU" dirty="0" err="1"/>
              <a:t>тільки</a:t>
            </a:r>
            <a:r>
              <a:rPr lang="ru-RU" dirty="0"/>
              <a:t> </a:t>
            </a:r>
            <a:r>
              <a:rPr lang="ru-RU" dirty="0" err="1"/>
              <a:t>носієм</a:t>
            </a:r>
            <a:r>
              <a:rPr lang="ru-RU" dirty="0"/>
              <a:t> </a:t>
            </a:r>
            <a:r>
              <a:rPr lang="ru-RU" dirty="0" err="1"/>
              <a:t>інформації</a:t>
            </a:r>
            <a:r>
              <a:rPr lang="ru-RU" dirty="0"/>
              <a:t> та </a:t>
            </a:r>
            <a:r>
              <a:rPr lang="ru-RU" dirty="0" err="1"/>
              <a:t>певної</a:t>
            </a:r>
            <a:r>
              <a:rPr lang="ru-RU" dirty="0"/>
              <a:t> </a:t>
            </a:r>
            <a:r>
              <a:rPr lang="ru-RU" dirty="0" err="1"/>
              <a:t>суми</a:t>
            </a:r>
            <a:r>
              <a:rPr lang="ru-RU" dirty="0"/>
              <a:t> </a:t>
            </a:r>
            <a:r>
              <a:rPr lang="ru-RU" dirty="0" err="1"/>
              <a:t>знань</a:t>
            </a:r>
            <a:r>
              <a:rPr lang="ru-RU" dirty="0"/>
              <a:t>, </a:t>
            </a:r>
            <a:r>
              <a:rPr lang="ru-RU" dirty="0" err="1"/>
              <a:t>завдання</a:t>
            </a:r>
            <a:r>
              <a:rPr lang="ru-RU" dirty="0"/>
              <a:t> </a:t>
            </a:r>
            <a:r>
              <a:rPr lang="ru-RU" dirty="0" err="1"/>
              <a:t>якого</a:t>
            </a:r>
            <a:r>
              <a:rPr lang="ru-RU" dirty="0"/>
              <a:t> </a:t>
            </a:r>
            <a:r>
              <a:rPr lang="ru-RU" dirty="0" err="1"/>
              <a:t>передати</a:t>
            </a:r>
            <a:r>
              <a:rPr lang="ru-RU" dirty="0"/>
              <a:t> </a:t>
            </a:r>
            <a:r>
              <a:rPr lang="ru-RU" dirty="0" err="1"/>
              <a:t>ці</a:t>
            </a:r>
            <a:r>
              <a:rPr lang="ru-RU" dirty="0"/>
              <a:t> </a:t>
            </a:r>
            <a:r>
              <a:rPr lang="ru-RU" dirty="0" err="1"/>
              <a:t>знання</a:t>
            </a:r>
            <a:r>
              <a:rPr lang="ru-RU" dirty="0"/>
              <a:t>, </a:t>
            </a:r>
            <a:r>
              <a:rPr lang="ru-RU" dirty="0" err="1"/>
              <a:t>він</a:t>
            </a:r>
            <a:r>
              <a:rPr lang="ru-RU" dirty="0"/>
              <a:t> </a:t>
            </a:r>
            <a:r>
              <a:rPr lang="ru-RU" dirty="0" err="1"/>
              <a:t>також</a:t>
            </a:r>
            <a:r>
              <a:rPr lang="ru-RU" dirty="0"/>
              <a:t> </a:t>
            </a:r>
            <a:r>
              <a:rPr lang="ru-RU" dirty="0" err="1"/>
              <a:t>постійно</a:t>
            </a:r>
            <a:r>
              <a:rPr lang="ru-RU" dirty="0"/>
              <a:t> й активно </a:t>
            </a:r>
            <a:r>
              <a:rPr lang="ru-RU" dirty="0" err="1"/>
              <a:t>стимулює</a:t>
            </a:r>
            <a:r>
              <a:rPr lang="ru-RU" dirty="0"/>
              <a:t> </a:t>
            </a:r>
            <a:r>
              <a:rPr lang="ru-RU" dirty="0" err="1"/>
              <a:t>учня</a:t>
            </a:r>
            <a:r>
              <a:rPr lang="ru-RU" dirty="0"/>
              <a:t> до </a:t>
            </a:r>
            <a:r>
              <a:rPr lang="ru-RU" dirty="0" err="1"/>
              <a:t>самостійної</a:t>
            </a:r>
            <a:r>
              <a:rPr lang="ru-RU" dirty="0"/>
              <a:t> </a:t>
            </a:r>
            <a:r>
              <a:rPr lang="ru-RU" dirty="0" err="1"/>
              <a:t>творчої</a:t>
            </a:r>
            <a:r>
              <a:rPr lang="ru-RU" dirty="0"/>
              <a:t> </a:t>
            </a:r>
            <a:r>
              <a:rPr lang="ru-RU" dirty="0" err="1"/>
              <a:t>роботи</a:t>
            </a:r>
            <a:r>
              <a:rPr lang="ru-RU" dirty="0"/>
              <a:t>, </a:t>
            </a:r>
            <a:r>
              <a:rPr lang="ru-RU" dirty="0" err="1"/>
              <a:t>виконуючи</a:t>
            </a:r>
            <a:r>
              <a:rPr lang="ru-RU" dirty="0"/>
              <a:t> роль </a:t>
            </a:r>
            <a:r>
              <a:rPr lang="ru-RU" dirty="0" err="1"/>
              <a:t>фасилітатора</a:t>
            </a:r>
            <a:r>
              <a:rPr lang="ru-RU" dirty="0"/>
              <a:t>, </a:t>
            </a:r>
            <a:r>
              <a:rPr lang="ru-RU" dirty="0" err="1"/>
              <a:t>проектувальника</a:t>
            </a:r>
            <a:r>
              <a:rPr lang="ru-RU" dirty="0"/>
              <a:t> і консультанта.</a:t>
            </a:r>
          </a:p>
          <a:p>
            <a:r>
              <a:rPr lang="uk-UA" dirty="0"/>
              <a:t>	4. </a:t>
            </a:r>
            <a:r>
              <a:rPr lang="uk-UA" b="1" dirty="0"/>
              <a:t>Проектне навчання. </a:t>
            </a:r>
            <a:r>
              <a:rPr lang="uk-UA" dirty="0"/>
              <a:t>Цінність методу проектів полягає в тому, що він орієнтує учня на створення певного продукту, а не просто на вивчення навчальної теми або участі в якомусь виховному заході. Дії, безпосередньо пов'язані з реалізацією проекту, потребують певного обсягу спеціальних знань, умінь і навичок. Зокрема, це вміння виконувати певні соціальні ролі, ставити відкриті запитання й давати на них відповіді, прислуховуватися до ідей інших та відстоювати свою власну точку зору, відповідати за результати своєї діяльності, бути гнучкими у стосунках</a:t>
            </a:r>
            <a:r>
              <a:rPr lang="uk-UA" dirty="0" smtClean="0"/>
              <a:t>.</a:t>
            </a:r>
            <a:endParaRPr lang="ru-RU" dirty="0"/>
          </a:p>
          <a:p>
            <a:endParaRPr lang="ru-RU" dirty="0"/>
          </a:p>
        </p:txBody>
      </p:sp>
    </p:spTree>
    <p:extLst>
      <p:ext uri="{BB962C8B-B14F-4D97-AF65-F5344CB8AC3E}">
        <p14:creationId xmlns:p14="http://schemas.microsoft.com/office/powerpoint/2010/main" val="668354610"/>
      </p:ext>
    </p:extLst>
  </p:cSld>
  <p:clrMapOvr>
    <a:masterClrMapping/>
  </p:clrMapOvr>
  <p:transition>
    <p:diamon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normAutofit fontScale="90000"/>
          </a:bodyPr>
          <a:lstStyle/>
          <a:p>
            <a:r>
              <a:rPr lang="uk-UA" sz="4000" b="1" dirty="0">
                <a:solidFill>
                  <a:srgbClr val="FF0000"/>
                </a:solidFill>
              </a:rPr>
              <a:t>Актуальність створення мереж шкіл випереджаючої освіти</a:t>
            </a:r>
            <a:r>
              <a:rPr lang="en-US" sz="4000" b="1" dirty="0">
                <a:solidFill>
                  <a:srgbClr val="FF0000"/>
                </a:solidFill>
              </a:rPr>
              <a:t> </a:t>
            </a:r>
            <a:r>
              <a:rPr lang="uk-UA" sz="4000" b="1" dirty="0">
                <a:solidFill>
                  <a:srgbClr val="FF0000"/>
                </a:solidFill>
              </a:rPr>
              <a:t>для сталого розвитку:</a:t>
            </a:r>
            <a:endParaRPr lang="ru-RU" sz="4000" b="1" dirty="0">
              <a:solidFill>
                <a:srgbClr val="FF0000"/>
              </a:solidFill>
            </a:endParaRPr>
          </a:p>
        </p:txBody>
      </p:sp>
      <p:sp>
        <p:nvSpPr>
          <p:cNvPr id="256003" name="Rectangle 3"/>
          <p:cNvSpPr>
            <a:spLocks noGrp="1" noChangeArrowheads="1"/>
          </p:cNvSpPr>
          <p:nvPr>
            <p:ph type="body" idx="1"/>
          </p:nvPr>
        </p:nvSpPr>
        <p:spPr>
          <a:xfrm>
            <a:off x="457200" y="1844675"/>
            <a:ext cx="8075613" cy="4286250"/>
          </a:xfrm>
        </p:spPr>
        <p:txBody>
          <a:bodyPr/>
          <a:lstStyle/>
          <a:p>
            <a:pPr>
              <a:lnSpc>
                <a:spcPct val="90000"/>
              </a:lnSpc>
            </a:pPr>
            <a:r>
              <a:rPr lang="uk-UA" sz="2800" i="1">
                <a:solidFill>
                  <a:schemeClr val="folHlink"/>
                </a:solidFill>
              </a:rPr>
              <a:t>Нагальною потребою ХХІ століття є формування такого способу життя, який склав би основу довготривалого ощадливого розвитку людства; </a:t>
            </a:r>
          </a:p>
          <a:p>
            <a:pPr>
              <a:lnSpc>
                <a:spcPct val="90000"/>
              </a:lnSpc>
            </a:pPr>
            <a:r>
              <a:rPr lang="uk-UA" sz="2600" i="1">
                <a:solidFill>
                  <a:schemeClr val="tx2"/>
                </a:solidFill>
              </a:rPr>
              <a:t>освіта для сталого розвитку охоплює екологічну, економічну та соціальну проблематику навчання та виховання під кутом зору формування нової системи ціннісних орієнтирів та моделей поведінки підростаючого покоління та суспільства загалом.</a:t>
            </a:r>
            <a:r>
              <a:rPr lang="ru-RU" sz="2600">
                <a:solidFill>
                  <a:schemeClr val="tx2"/>
                </a:solidFill>
              </a:rPr>
              <a:t> </a:t>
            </a:r>
          </a:p>
        </p:txBody>
      </p:sp>
    </p:spTree>
    <p:extLst>
      <p:ext uri="{BB962C8B-B14F-4D97-AF65-F5344CB8AC3E}">
        <p14:creationId xmlns:p14="http://schemas.microsoft.com/office/powerpoint/2010/main" val="543869460"/>
      </p:ext>
    </p:extLst>
  </p:cSld>
  <p:clrMapOvr>
    <a:masterClrMapping/>
  </p:clrMapOvr>
  <p:transition>
    <p:diamon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381000"/>
            <a:ext cx="8229600" cy="1031875"/>
          </a:xfrm>
        </p:spPr>
        <p:txBody>
          <a:bodyPr>
            <a:normAutofit fontScale="90000"/>
          </a:bodyPr>
          <a:lstStyle/>
          <a:p>
            <a:r>
              <a:rPr lang="uk-UA" sz="4000" b="1" i="1" dirty="0">
                <a:solidFill>
                  <a:srgbClr val="00B0F0"/>
                </a:solidFill>
              </a:rPr>
              <a:t>Пріоритетні напрями експериментальної діяльності: </a:t>
            </a:r>
            <a:endParaRPr lang="ru-RU" sz="4000" b="1" i="1" dirty="0">
              <a:solidFill>
                <a:srgbClr val="00B0F0"/>
              </a:solidFill>
            </a:endParaRPr>
          </a:p>
        </p:txBody>
      </p:sp>
      <p:sp>
        <p:nvSpPr>
          <p:cNvPr id="45059" name="Rectangle 3"/>
          <p:cNvSpPr>
            <a:spLocks noGrp="1" noChangeArrowheads="1"/>
          </p:cNvSpPr>
          <p:nvPr>
            <p:ph type="body" idx="1"/>
          </p:nvPr>
        </p:nvSpPr>
        <p:spPr>
          <a:xfrm>
            <a:off x="179388" y="1557338"/>
            <a:ext cx="8713787" cy="5300662"/>
          </a:xfrm>
        </p:spPr>
        <p:txBody>
          <a:bodyPr/>
          <a:lstStyle/>
          <a:p>
            <a:pPr>
              <a:lnSpc>
                <a:spcPct val="80000"/>
              </a:lnSpc>
            </a:pPr>
            <a:r>
              <a:rPr lang="uk-UA" sz="2400" b="1" i="1" dirty="0"/>
              <a:t>розробка методологічних засад концепції сталого розвитку та змісту освіти для сталого розвитку;</a:t>
            </a:r>
          </a:p>
          <a:p>
            <a:pPr>
              <a:lnSpc>
                <a:spcPct val="80000"/>
              </a:lnSpc>
              <a:buFont typeface="Wingdings" pitchFamily="2" charset="2"/>
              <a:buNone/>
            </a:pPr>
            <a:endParaRPr lang="uk-UA" sz="2400" b="1" i="1" dirty="0"/>
          </a:p>
          <a:p>
            <a:pPr>
              <a:lnSpc>
                <a:spcPct val="80000"/>
              </a:lnSpc>
            </a:pPr>
            <a:r>
              <a:rPr lang="uk-UA" sz="2400" b="1" i="1" dirty="0"/>
              <a:t>розробка практичних форм її реалізації у навчально-виховному процесі ( створення концепції впровадження шкільних дисциплін на засадах сталого розвитку; розробка системи показників якості засвоєння освітніх галузей в контексті освіти для сталого розвитку; створення й перевірка експериментальних програм, підручників, посібників, уроків);</a:t>
            </a:r>
          </a:p>
          <a:p>
            <a:pPr>
              <a:lnSpc>
                <a:spcPct val="80000"/>
              </a:lnSpc>
            </a:pPr>
            <a:endParaRPr lang="uk-UA" sz="2400" b="1" i="1" dirty="0"/>
          </a:p>
          <a:p>
            <a:pPr>
              <a:lnSpc>
                <a:spcPct val="80000"/>
              </a:lnSpc>
            </a:pPr>
            <a:r>
              <a:rPr lang="uk-UA" sz="2400" b="1" i="1" dirty="0"/>
              <a:t>Розробка й упровадження нових педагогічних технологій (як в межах обов'язкових  навчальних курсів, так і додаткових елективних курсів з питань сталого розвитку)</a:t>
            </a:r>
            <a:endParaRPr lang="ru-RU" sz="2400" b="1" i="1" dirty="0"/>
          </a:p>
        </p:txBody>
      </p:sp>
    </p:spTree>
    <p:extLst>
      <p:ext uri="{BB962C8B-B14F-4D97-AF65-F5344CB8AC3E}">
        <p14:creationId xmlns:p14="http://schemas.microsoft.com/office/powerpoint/2010/main" val="1317258854"/>
      </p:ext>
    </p:extLst>
  </p:cSld>
  <p:clrMapOvr>
    <a:masterClrMapping/>
  </p:clrMapOvr>
  <p:transition>
    <p:diamon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normAutofit fontScale="90000"/>
          </a:bodyPr>
          <a:lstStyle/>
          <a:p>
            <a:r>
              <a:rPr lang="uk-UA" sz="3600" b="1" dirty="0"/>
              <a:t>Який результат із впровадження освіти </a:t>
            </a:r>
            <a:r>
              <a:rPr lang="uk-UA" sz="3600" b="1" dirty="0" err="1"/>
              <a:t>дя</a:t>
            </a:r>
            <a:r>
              <a:rPr lang="uk-UA" sz="3600" b="1" dirty="0"/>
              <a:t> сталого розвитку слід очікувати?</a:t>
            </a:r>
            <a:endParaRPr lang="ru-RU" sz="3600" b="1" dirty="0"/>
          </a:p>
        </p:txBody>
      </p:sp>
      <p:sp>
        <p:nvSpPr>
          <p:cNvPr id="258051" name="Rectangle 3"/>
          <p:cNvSpPr>
            <a:spLocks noGrp="1" noChangeArrowheads="1"/>
          </p:cNvSpPr>
          <p:nvPr>
            <p:ph type="body" idx="1"/>
          </p:nvPr>
        </p:nvSpPr>
        <p:spPr>
          <a:xfrm>
            <a:off x="457200" y="1844675"/>
            <a:ext cx="8218488" cy="4608513"/>
          </a:xfrm>
        </p:spPr>
        <p:txBody>
          <a:bodyPr/>
          <a:lstStyle/>
          <a:p>
            <a:pPr>
              <a:lnSpc>
                <a:spcPct val="80000"/>
              </a:lnSpc>
            </a:pPr>
            <a:r>
              <a:rPr lang="uk-UA" sz="2000" i="1">
                <a:solidFill>
                  <a:schemeClr val="folHlink"/>
                </a:solidFill>
              </a:rPr>
              <a:t>загальна культура молоді і  педагогів у питаннях природозбереження, регуляції відносин у суспільстві значно покращиться, якщо система навчання та виховання в інтересах сталого розвитку зможе забезпечити культурологічний підхід до формування змісту випереджаючої освіти як цілісного педагогічного процесу з постійним підвищенням соціальної домінанти сталості у системі Природа - Суспільство – Людина;</a:t>
            </a:r>
          </a:p>
          <a:p>
            <a:pPr>
              <a:lnSpc>
                <a:spcPct val="80000"/>
              </a:lnSpc>
              <a:buFont typeface="Wingdings" pitchFamily="2" charset="2"/>
              <a:buNone/>
            </a:pPr>
            <a:endParaRPr lang="uk-UA" sz="2000"/>
          </a:p>
          <a:p>
            <a:pPr>
              <a:lnSpc>
                <a:spcPct val="80000"/>
              </a:lnSpc>
            </a:pPr>
            <a:r>
              <a:rPr lang="uk-UA" sz="2000" i="1">
                <a:solidFill>
                  <a:schemeClr val="tx2"/>
                </a:solidFill>
              </a:rPr>
              <a:t>умови креативності комплексу навчально-виховних заходів створюються з урахуванням культурних, соціальних та економічних аспектів життєдіяльності дитини, особистісно-орієнтованого підходу, пріоритету гумано- та екоцентричних цінностей, а також можливостей освітянського закладу інтеграції до європейського освітнього простору.</a:t>
            </a:r>
            <a:endParaRPr lang="ru-RU" sz="2000" i="1">
              <a:solidFill>
                <a:schemeClr val="tx2"/>
              </a:solidFill>
            </a:endParaRPr>
          </a:p>
        </p:txBody>
      </p:sp>
    </p:spTree>
    <p:extLst>
      <p:ext uri="{BB962C8B-B14F-4D97-AF65-F5344CB8AC3E}">
        <p14:creationId xmlns:p14="http://schemas.microsoft.com/office/powerpoint/2010/main" val="3034167102"/>
      </p:ext>
    </p:extLst>
  </p:cSld>
  <p:clrMapOvr>
    <a:masterClrMapping/>
  </p:clrMapOvr>
  <p:transition>
    <p:diamon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rgbClr val="FF0000"/>
                </a:solidFill>
              </a:rPr>
              <a:t>Тема експерименту</a:t>
            </a:r>
            <a:endParaRPr lang="ru-RU" b="1" dirty="0">
              <a:solidFill>
                <a:srgbClr val="FF0000"/>
              </a:solidFill>
            </a:endParaRPr>
          </a:p>
        </p:txBody>
      </p:sp>
      <p:sp>
        <p:nvSpPr>
          <p:cNvPr id="3" name="Объект 2"/>
          <p:cNvSpPr>
            <a:spLocks noGrp="1"/>
          </p:cNvSpPr>
          <p:nvPr>
            <p:ph idx="1"/>
          </p:nvPr>
        </p:nvSpPr>
        <p:spPr/>
        <p:txBody>
          <a:bodyPr/>
          <a:lstStyle/>
          <a:p>
            <a:pPr algn="ctr"/>
            <a:r>
              <a:rPr lang="uk-UA" b="1" i="1" dirty="0"/>
              <a:t>«Включення у навчальний процес випереджального моделювання </a:t>
            </a:r>
            <a:r>
              <a:rPr lang="uk-UA" b="1" i="1" dirty="0" smtClean="0"/>
              <a:t>майбутнього</a:t>
            </a:r>
            <a:r>
              <a:rPr lang="ru-RU" dirty="0"/>
              <a:t> </a:t>
            </a:r>
            <a:r>
              <a:rPr lang="uk-UA" b="1" i="1" dirty="0" smtClean="0"/>
              <a:t>на </a:t>
            </a:r>
            <a:r>
              <a:rPr lang="uk-UA" b="1" i="1" dirty="0"/>
              <a:t>основі використання сучасних інформаційно-комунікаційних технологій»</a:t>
            </a:r>
            <a:endParaRPr lang="ru-RU" dirty="0"/>
          </a:p>
          <a:p>
            <a:endParaRPr lang="ru-RU" dirty="0"/>
          </a:p>
        </p:txBody>
      </p:sp>
    </p:spTree>
    <p:extLst>
      <p:ext uri="{BB962C8B-B14F-4D97-AF65-F5344CB8AC3E}">
        <p14:creationId xmlns:p14="http://schemas.microsoft.com/office/powerpoint/2010/main" val="2891159397"/>
      </p:ext>
    </p:extLst>
  </p:cSld>
  <p:clrMapOvr>
    <a:masterClrMapping/>
  </p:clrMapOvr>
  <p:transition>
    <p:diamon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b="1" i="1" dirty="0" err="1">
                <a:solidFill>
                  <a:srgbClr val="FF0000"/>
                </a:solidFill>
              </a:rPr>
              <a:t>Завдання</a:t>
            </a:r>
            <a:r>
              <a:rPr lang="ru-RU" b="1" i="1" dirty="0">
                <a:solidFill>
                  <a:srgbClr val="FF0000"/>
                </a:solidFill>
              </a:rPr>
              <a:t> </a:t>
            </a:r>
            <a:r>
              <a:rPr lang="ru-RU" b="1" i="1" dirty="0" err="1">
                <a:solidFill>
                  <a:srgbClr val="FF0000"/>
                </a:solidFill>
              </a:rPr>
              <a:t>дослідження</a:t>
            </a:r>
            <a:r>
              <a:rPr lang="ru-RU" b="1" i="1" dirty="0">
                <a:solidFill>
                  <a:srgbClr val="FF0000"/>
                </a:solidFill>
              </a:rPr>
              <a:t>:</a:t>
            </a:r>
            <a:r>
              <a:rPr lang="ru-RU" b="1" i="1" dirty="0"/>
              <a:t/>
            </a:r>
            <a:br>
              <a:rPr lang="ru-RU" b="1" i="1" dirty="0"/>
            </a:br>
            <a:endParaRPr lang="ru-RU" dirty="0"/>
          </a:p>
        </p:txBody>
      </p:sp>
      <p:sp>
        <p:nvSpPr>
          <p:cNvPr id="3" name="Объект 2"/>
          <p:cNvSpPr>
            <a:spLocks noGrp="1"/>
          </p:cNvSpPr>
          <p:nvPr>
            <p:ph idx="1"/>
          </p:nvPr>
        </p:nvSpPr>
        <p:spPr>
          <a:xfrm>
            <a:off x="323528" y="908720"/>
            <a:ext cx="8712968" cy="4536505"/>
          </a:xfrm>
        </p:spPr>
        <p:txBody>
          <a:bodyPr>
            <a:noAutofit/>
          </a:bodyPr>
          <a:lstStyle/>
          <a:p>
            <a:pPr lvl="0"/>
            <a:r>
              <a:rPr lang="ru-RU" sz="1800" dirty="0" err="1">
                <a:latin typeface="Times New Roman" pitchFamily="18" charset="0"/>
                <a:cs typeface="Times New Roman" pitchFamily="18" charset="0"/>
              </a:rPr>
              <a:t>Проаналізувати</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існуючі</a:t>
            </a:r>
            <a:r>
              <a:rPr lang="ru-RU" sz="1800" dirty="0">
                <a:latin typeface="Times New Roman" pitchFamily="18" charset="0"/>
                <a:cs typeface="Times New Roman" pitchFamily="18" charset="0"/>
              </a:rPr>
              <a:t> в </a:t>
            </a:r>
            <a:r>
              <a:rPr lang="ru-RU" sz="1800" dirty="0" err="1">
                <a:latin typeface="Times New Roman" pitchFamily="18" charset="0"/>
                <a:cs typeface="Times New Roman" pitchFamily="18" charset="0"/>
              </a:rPr>
              <a:t>педагогічній</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практиці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сьогодення</a:t>
            </a:r>
            <a:r>
              <a:rPr lang="ru-RU" sz="1800" dirty="0">
                <a:latin typeface="Times New Roman" pitchFamily="18" charset="0"/>
                <a:cs typeface="Times New Roman" pitchFamily="18" charset="0"/>
              </a:rPr>
              <a:t> </a:t>
            </a:r>
            <a:r>
              <a:rPr lang="uk-UA"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погляд</a:t>
            </a:r>
            <a:r>
              <a:rPr lang="uk-UA" sz="1800" dirty="0">
                <a:latin typeface="Times New Roman" pitchFamily="18" charset="0"/>
                <a:cs typeface="Times New Roman" pitchFamily="18" charset="0"/>
              </a:rPr>
              <a:t>и</a:t>
            </a:r>
            <a:r>
              <a:rPr lang="ru-RU" sz="1800" dirty="0">
                <a:latin typeface="Times New Roman" pitchFamily="18" charset="0"/>
                <a:cs typeface="Times New Roman" pitchFamily="18" charset="0"/>
              </a:rPr>
              <a:t> з </a:t>
            </a:r>
            <a:r>
              <a:rPr lang="ru-RU" sz="1800" dirty="0" err="1">
                <a:latin typeface="Times New Roman" pitchFamily="18" charset="0"/>
                <a:cs typeface="Times New Roman" pitchFamily="18" charset="0"/>
              </a:rPr>
              <a:t>проблеми</a:t>
            </a:r>
            <a:r>
              <a:rPr lang="uk-UA" sz="1800" b="1" i="1" dirty="0">
                <a:latin typeface="Times New Roman" pitchFamily="18" charset="0"/>
                <a:cs typeface="Times New Roman" pitchFamily="18" charset="0"/>
              </a:rPr>
              <a:t>: «Включення у навчальний процес випереджального моделювання майбутнього на основі використання сучасних інформаційно-комунікаційних  технологій». </a:t>
            </a:r>
            <a:endParaRPr lang="ru-RU" sz="1800" b="1" i="1" dirty="0">
              <a:latin typeface="Times New Roman" pitchFamily="18" charset="0"/>
              <a:cs typeface="Times New Roman" pitchFamily="18" charset="0"/>
            </a:endParaRPr>
          </a:p>
          <a:p>
            <a:r>
              <a:rPr lang="ru-RU" sz="1800" dirty="0" err="1">
                <a:latin typeface="Times New Roman" pitchFamily="18" charset="0"/>
                <a:cs typeface="Times New Roman" pitchFamily="18" charset="0"/>
              </a:rPr>
              <a:t>Обґрунтувати</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нову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концепцію</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розвитку</a:t>
            </a:r>
            <a:r>
              <a:rPr lang="ru-RU" sz="1800" dirty="0">
                <a:latin typeface="Times New Roman" pitchFamily="18" charset="0"/>
                <a:cs typeface="Times New Roman" pitchFamily="18" charset="0"/>
              </a:rPr>
              <a:t> </a:t>
            </a:r>
            <a:r>
              <a:rPr lang="uk-UA" sz="1800" dirty="0">
                <a:latin typeface="Times New Roman" pitchFamily="18" charset="0"/>
                <a:cs typeface="Times New Roman" pitchFamily="18" charset="0"/>
              </a:rPr>
              <a:t>навчального закладу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експериментально</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перевірити</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її</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життєздатність</a:t>
            </a:r>
            <a:r>
              <a:rPr lang="ru-RU" sz="1800" dirty="0">
                <a:latin typeface="Times New Roman" pitchFamily="18" charset="0"/>
                <a:cs typeface="Times New Roman" pitchFamily="18" charset="0"/>
              </a:rPr>
              <a:t>.</a:t>
            </a:r>
            <a:endParaRPr lang="ru-RU" sz="1800" b="1" i="1" dirty="0">
              <a:latin typeface="Times New Roman" pitchFamily="18" charset="0"/>
              <a:cs typeface="Times New Roman" pitchFamily="18" charset="0"/>
            </a:endParaRPr>
          </a:p>
          <a:p>
            <a:pPr lvl="0"/>
            <a:r>
              <a:rPr lang="ru-RU" sz="1800" dirty="0" err="1">
                <a:latin typeface="Times New Roman" pitchFamily="18" charset="0"/>
                <a:cs typeface="Times New Roman" pitchFamily="18" charset="0"/>
              </a:rPr>
              <a:t>Визначити</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основні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складові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системи</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розвитку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інноваційної</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особистості</a:t>
            </a:r>
            <a:r>
              <a:rPr lang="ru-RU" sz="1800" dirty="0">
                <a:latin typeface="Times New Roman" pitchFamily="18" charset="0"/>
                <a:cs typeface="Times New Roman" pitchFamily="18" charset="0"/>
              </a:rPr>
              <a:t> </a:t>
            </a:r>
            <a:r>
              <a:rPr lang="uk-UA" sz="1800" dirty="0">
                <a:latin typeface="Times New Roman" pitchFamily="18" charset="0"/>
                <a:cs typeface="Times New Roman" pitchFamily="18" charset="0"/>
              </a:rPr>
              <a:t>здатної навчатись протягом життя, формувати потребу і цінність безперервної освіти</a:t>
            </a:r>
            <a:r>
              <a:rPr lang="ru-RU" sz="1800" dirty="0">
                <a:latin typeface="Times New Roman" pitchFamily="18" charset="0"/>
                <a:cs typeface="Times New Roman" pitchFamily="18" charset="0"/>
              </a:rPr>
              <a:t>.</a:t>
            </a:r>
            <a:endParaRPr lang="ru-RU" sz="1800" b="1" i="1" dirty="0">
              <a:latin typeface="Times New Roman" pitchFamily="18" charset="0"/>
              <a:cs typeface="Times New Roman" pitchFamily="18" charset="0"/>
            </a:endParaRPr>
          </a:p>
          <a:p>
            <a:pPr lvl="0"/>
            <a:r>
              <a:rPr lang="ru-RU" sz="1800" dirty="0" err="1">
                <a:latin typeface="Times New Roman" pitchFamily="18" charset="0"/>
                <a:cs typeface="Times New Roman" pitchFamily="18" charset="0"/>
              </a:rPr>
              <a:t>Запровадити</a:t>
            </a:r>
            <a:r>
              <a:rPr lang="ru-RU" sz="1800" dirty="0">
                <a:latin typeface="Times New Roman" pitchFamily="18" charset="0"/>
                <a:cs typeface="Times New Roman" pitchFamily="18" charset="0"/>
              </a:rPr>
              <a:t> в </a:t>
            </a:r>
            <a:r>
              <a:rPr lang="ru-RU" sz="1800" dirty="0" err="1">
                <a:latin typeface="Times New Roman" pitchFamily="18" charset="0"/>
                <a:cs typeface="Times New Roman" pitchFamily="18" charset="0"/>
              </a:rPr>
              <a:t>педагогічний</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процес</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інноваційні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технології</a:t>
            </a:r>
            <a:r>
              <a:rPr lang="ru-RU" sz="1800" dirty="0">
                <a:latin typeface="Times New Roman" pitchFamily="18" charset="0"/>
                <a:cs typeface="Times New Roman" pitchFamily="18" charset="0"/>
              </a:rPr>
              <a:t> проблемного </a:t>
            </a:r>
            <a:r>
              <a:rPr lang="ru-RU" sz="1800" dirty="0" err="1">
                <a:latin typeface="Times New Roman" pitchFamily="18" charset="0"/>
                <a:cs typeface="Times New Roman" pitchFamily="18" charset="0"/>
              </a:rPr>
              <a:t>навчання</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особистісно</a:t>
            </a:r>
            <a:r>
              <a:rPr lang="ru-RU" sz="1800" dirty="0">
                <a:latin typeface="Times New Roman" pitchFamily="18" charset="0"/>
                <a:cs typeface="Times New Roman" pitchFamily="18" charset="0"/>
              </a:rPr>
              <a:t> - </a:t>
            </a:r>
            <a:r>
              <a:rPr lang="ru-RU" sz="1800" dirty="0" err="1">
                <a:latin typeface="Times New Roman" pitchFamily="18" charset="0"/>
                <a:cs typeface="Times New Roman" pitchFamily="18" charset="0"/>
              </a:rPr>
              <a:t>зорієнтованого</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навчання</a:t>
            </a:r>
            <a:r>
              <a:rPr lang="uk-UA" sz="1800" dirty="0">
                <a:latin typeface="Times New Roman" pitchFamily="18" charset="0"/>
                <a:cs typeface="Times New Roman" pitchFamily="18" charset="0"/>
              </a:rPr>
              <a:t>, розвивального навчання, розвитку критичного мислення, інтерактивного навчання, інформатизації та </a:t>
            </a:r>
            <a:r>
              <a:rPr lang="uk-UA" sz="1800" dirty="0" err="1">
                <a:latin typeface="Times New Roman" pitchFamily="18" charset="0"/>
                <a:cs typeface="Times New Roman" pitchFamily="18" charset="0"/>
              </a:rPr>
              <a:t>комп</a:t>
            </a:r>
            <a:r>
              <a:rPr lang="en-US" sz="1800" dirty="0">
                <a:latin typeface="Times New Roman" pitchFamily="18" charset="0"/>
                <a:cs typeface="Times New Roman" pitchFamily="18" charset="0"/>
              </a:rPr>
              <a:t>’</a:t>
            </a:r>
            <a:r>
              <a:rPr lang="uk-UA" sz="1800" dirty="0" err="1">
                <a:latin typeface="Times New Roman" pitchFamily="18" charset="0"/>
                <a:cs typeface="Times New Roman" pitchFamily="18" charset="0"/>
              </a:rPr>
              <a:t>ютерізації</a:t>
            </a:r>
            <a:r>
              <a:rPr lang="uk-UA" sz="1800" dirty="0">
                <a:latin typeface="Times New Roman" pitchFamily="18" charset="0"/>
                <a:cs typeface="Times New Roman" pitchFamily="18" charset="0"/>
              </a:rPr>
              <a:t>  навчального процесу з метою формування у вихованців стійкої потреби у безперервній освіті.</a:t>
            </a:r>
            <a:endParaRPr lang="ru-RU" sz="1800" b="1" i="1" dirty="0">
              <a:latin typeface="Times New Roman" pitchFamily="18" charset="0"/>
              <a:cs typeface="Times New Roman" pitchFamily="18" charset="0"/>
            </a:endParaRPr>
          </a:p>
          <a:p>
            <a:pPr lvl="0"/>
            <a:r>
              <a:rPr lang="ru-RU" sz="1800" dirty="0">
                <a:latin typeface="Times New Roman" pitchFamily="18" charset="0"/>
                <a:cs typeface="Times New Roman" pitchFamily="18" charset="0"/>
              </a:rPr>
              <a:t>Провести </a:t>
            </a:r>
            <a:r>
              <a:rPr lang="ru-RU" sz="1800" dirty="0" err="1">
                <a:latin typeface="Times New Roman" pitchFamily="18" charset="0"/>
                <a:cs typeface="Times New Roman" pitchFamily="18" charset="0"/>
              </a:rPr>
              <a:t>моніторингові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дослідження</a:t>
            </a:r>
            <a:r>
              <a:rPr lang="uk-UA" sz="1800" dirty="0">
                <a:latin typeface="Times New Roman" pitchFamily="18" charset="0"/>
                <a:cs typeface="Times New Roman" pitchFamily="18" charset="0"/>
              </a:rPr>
              <a:t>:</a:t>
            </a:r>
            <a:endParaRPr lang="ru-RU" sz="1800" b="1" i="1" dirty="0">
              <a:latin typeface="Times New Roman" pitchFamily="18" charset="0"/>
              <a:cs typeface="Times New Roman" pitchFamily="18" charset="0"/>
            </a:endParaRPr>
          </a:p>
          <a:p>
            <a:pPr lvl="0"/>
            <a:r>
              <a:rPr lang="uk-UA" sz="1800" dirty="0">
                <a:latin typeface="Times New Roman" pitchFamily="18" charset="0"/>
                <a:cs typeface="Times New Roman" pitchFamily="18" charset="0"/>
              </a:rPr>
              <a:t>процесу засвоєння учнями знань та визначення рівня академічних  навичок учнів незалежно від їх особистості; </a:t>
            </a:r>
            <a:endParaRPr lang="ru-RU" sz="1800" dirty="0">
              <a:latin typeface="Times New Roman" pitchFamily="18" charset="0"/>
              <a:cs typeface="Times New Roman" pitchFamily="18" charset="0"/>
            </a:endParaRPr>
          </a:p>
          <a:p>
            <a:pPr lvl="0"/>
            <a:r>
              <a:rPr lang="uk-UA" sz="1800" dirty="0">
                <a:latin typeface="Times New Roman" pitchFamily="18" charset="0"/>
                <a:cs typeface="Times New Roman" pitchFamily="18" charset="0"/>
              </a:rPr>
              <a:t>динаміки особистісного розвитку </a:t>
            </a:r>
            <a:r>
              <a:rPr lang="ru-RU" sz="1800" dirty="0" err="1">
                <a:latin typeface="Times New Roman" pitchFamily="18" charset="0"/>
                <a:cs typeface="Times New Roman" pitchFamily="18" charset="0"/>
              </a:rPr>
              <a:t>особистості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учня</a:t>
            </a:r>
            <a:r>
              <a:rPr lang="uk-UA" sz="1800" dirty="0">
                <a:latin typeface="Times New Roman" pitchFamily="18" charset="0"/>
                <a:cs typeface="Times New Roman" pitchFamily="18" charset="0"/>
              </a:rPr>
              <a:t>; </a:t>
            </a:r>
            <a:endParaRPr lang="ru-RU" sz="1800" dirty="0">
              <a:latin typeface="Times New Roman" pitchFamily="18" charset="0"/>
              <a:cs typeface="Times New Roman" pitchFamily="18" charset="0"/>
            </a:endParaRPr>
          </a:p>
          <a:p>
            <a:pPr lvl="0"/>
            <a:r>
              <a:rPr lang="uk-UA" sz="1800" dirty="0">
                <a:latin typeface="Times New Roman" pitchFamily="18" charset="0"/>
                <a:cs typeface="Times New Roman" pitchFamily="18" charset="0"/>
              </a:rPr>
              <a:t>здійснити супровідний контроль та поточне коригування взаємодії вчителя й учня в організації та здійсненні НВП;</a:t>
            </a:r>
            <a:endParaRPr lang="ru-RU" sz="1800" dirty="0">
              <a:latin typeface="Times New Roman" pitchFamily="18" charset="0"/>
              <a:cs typeface="Times New Roman" pitchFamily="18" charset="0"/>
            </a:endParaRPr>
          </a:p>
          <a:p>
            <a:pPr lvl="0"/>
            <a:r>
              <a:rPr lang="uk-UA" sz="1800" dirty="0">
                <a:latin typeface="Times New Roman" pitchFamily="18" charset="0"/>
                <a:cs typeface="Times New Roman" pitchFamily="18" charset="0"/>
              </a:rPr>
              <a:t>мотиваційної сфери учасників експерименту щодо до запропонованих </a:t>
            </a:r>
            <a:r>
              <a:rPr lang="uk-UA" sz="1800" dirty="0" smtClean="0">
                <a:latin typeface="Times New Roman" pitchFamily="18" charset="0"/>
                <a:cs typeface="Times New Roman" pitchFamily="18" charset="0"/>
              </a:rPr>
              <a:t>інновацій</a:t>
            </a:r>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3226374068"/>
      </p:ext>
    </p:extLst>
  </p:cSld>
  <p:clrMapOvr>
    <a:masterClrMapping/>
  </p:clrMapOvr>
  <p:transition>
    <p:diamon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b="1" i="1" dirty="0" err="1"/>
              <a:t>Методи</a:t>
            </a:r>
            <a:r>
              <a:rPr lang="ru-RU" b="1" i="1" dirty="0"/>
              <a:t> </a:t>
            </a:r>
            <a:r>
              <a:rPr lang="ru-RU" b="1" i="1" dirty="0" err="1"/>
              <a:t>дослідження</a:t>
            </a:r>
            <a:r>
              <a:rPr lang="ru-RU" b="1" i="1" dirty="0"/>
              <a:t>:</a:t>
            </a:r>
            <a:br>
              <a:rPr lang="ru-RU" b="1" i="1" dirty="0"/>
            </a:br>
            <a:endParaRPr lang="ru-RU" dirty="0"/>
          </a:p>
        </p:txBody>
      </p:sp>
      <p:sp>
        <p:nvSpPr>
          <p:cNvPr id="3" name="Объект 2"/>
          <p:cNvSpPr>
            <a:spLocks noGrp="1"/>
          </p:cNvSpPr>
          <p:nvPr>
            <p:ph idx="1"/>
          </p:nvPr>
        </p:nvSpPr>
        <p:spPr/>
        <p:txBody>
          <a:bodyPr>
            <a:normAutofit fontScale="92500" lnSpcReduction="20000"/>
          </a:bodyPr>
          <a:lstStyle/>
          <a:p>
            <a:pPr lvl="0"/>
            <a:r>
              <a:rPr lang="ru-RU" dirty="0"/>
              <a:t>метод </a:t>
            </a:r>
            <a:r>
              <a:rPr lang="ru-RU" dirty="0" err="1"/>
              <a:t>педагогічного</a:t>
            </a:r>
            <a:r>
              <a:rPr lang="ru-RU" dirty="0"/>
              <a:t> </a:t>
            </a:r>
            <a:r>
              <a:rPr lang="ru-RU" dirty="0" err="1"/>
              <a:t>спостереження</a:t>
            </a:r>
            <a:r>
              <a:rPr lang="ru-RU" dirty="0"/>
              <a:t>;</a:t>
            </a:r>
          </a:p>
          <a:p>
            <a:pPr lvl="0"/>
            <a:r>
              <a:rPr lang="ru-RU" dirty="0" err="1"/>
              <a:t>тестування</a:t>
            </a:r>
            <a:r>
              <a:rPr lang="ru-RU" dirty="0"/>
              <a:t>;</a:t>
            </a:r>
          </a:p>
          <a:p>
            <a:pPr lvl="0"/>
            <a:r>
              <a:rPr lang="ru-RU" dirty="0" err="1"/>
              <a:t>анкетування</a:t>
            </a:r>
            <a:r>
              <a:rPr lang="ru-RU" dirty="0"/>
              <a:t>;</a:t>
            </a:r>
          </a:p>
          <a:p>
            <a:pPr lvl="0"/>
            <a:r>
              <a:rPr lang="ru-RU" dirty="0" err="1"/>
              <a:t>діагностування</a:t>
            </a:r>
            <a:r>
              <a:rPr lang="ru-RU" dirty="0"/>
              <a:t>, через </a:t>
            </a:r>
            <a:r>
              <a:rPr lang="ru-RU" dirty="0" err="1"/>
              <a:t>аналіз</a:t>
            </a:r>
            <a:r>
              <a:rPr lang="ru-RU" dirty="0"/>
              <a:t> </a:t>
            </a:r>
            <a:r>
              <a:rPr lang="ru-RU" dirty="0" err="1"/>
              <a:t>результатів</a:t>
            </a:r>
            <a:r>
              <a:rPr lang="ru-RU" dirty="0"/>
              <a:t> </a:t>
            </a:r>
            <a:r>
              <a:rPr lang="uk-UA" dirty="0"/>
              <a:t>діяльності учасників навчального про­цесу</a:t>
            </a:r>
            <a:r>
              <a:rPr lang="ru-RU" dirty="0"/>
              <a:t>;</a:t>
            </a:r>
          </a:p>
          <a:p>
            <a:pPr lvl="0"/>
            <a:r>
              <a:rPr lang="uk-UA" dirty="0"/>
              <a:t>лінійне та </a:t>
            </a:r>
            <a:r>
              <a:rPr lang="uk-UA" dirty="0" err="1"/>
              <a:t>інноваційно</a:t>
            </a:r>
            <a:r>
              <a:rPr lang="uk-UA" dirty="0"/>
              <a:t> – нелінійне моделювання;</a:t>
            </a:r>
            <a:endParaRPr lang="ru-RU" dirty="0"/>
          </a:p>
          <a:p>
            <a:pPr lvl="0"/>
            <a:r>
              <a:rPr lang="uk-UA" dirty="0"/>
              <a:t>прогнозування та передбачення на основі інформатизації та використання інформаційно-комунікаційних технологій.</a:t>
            </a:r>
            <a:endParaRPr lang="ru-RU" dirty="0"/>
          </a:p>
          <a:p>
            <a:endParaRPr lang="ru-RU" dirty="0"/>
          </a:p>
        </p:txBody>
      </p:sp>
    </p:spTree>
    <p:extLst>
      <p:ext uri="{BB962C8B-B14F-4D97-AF65-F5344CB8AC3E}">
        <p14:creationId xmlns:p14="http://schemas.microsoft.com/office/powerpoint/2010/main" val="1967139541"/>
      </p:ext>
    </p:extLst>
  </p:cSld>
  <p:clrMapOvr>
    <a:masterClrMapping/>
  </p:clrMapOvr>
  <p:transition>
    <p:diamon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b="1" i="1" dirty="0" err="1"/>
              <a:t>Основні</a:t>
            </a:r>
            <a:r>
              <a:rPr lang="ru-RU" b="1" i="1" dirty="0"/>
              <a:t> </a:t>
            </a:r>
            <a:r>
              <a:rPr lang="ru-RU" b="1" i="1" dirty="0" err="1"/>
              <a:t>показники</a:t>
            </a:r>
            <a:r>
              <a:rPr lang="ru-RU" b="1" i="1" dirty="0"/>
              <a:t> для </a:t>
            </a:r>
            <a:r>
              <a:rPr lang="ru-RU" b="1" i="1" dirty="0" err="1"/>
              <a:t>вивчення</a:t>
            </a:r>
            <a:r>
              <a:rPr lang="ru-RU" b="1" i="1" dirty="0"/>
              <a:t>:</a:t>
            </a:r>
            <a:br>
              <a:rPr lang="ru-RU" b="1" i="1" dirty="0"/>
            </a:br>
            <a:endParaRPr lang="ru-RU" dirty="0"/>
          </a:p>
        </p:txBody>
      </p:sp>
      <p:sp>
        <p:nvSpPr>
          <p:cNvPr id="3" name="Объект 2"/>
          <p:cNvSpPr>
            <a:spLocks noGrp="1"/>
          </p:cNvSpPr>
          <p:nvPr>
            <p:ph idx="1"/>
          </p:nvPr>
        </p:nvSpPr>
        <p:spPr/>
        <p:txBody>
          <a:bodyPr>
            <a:normAutofit fontScale="77500" lnSpcReduction="20000"/>
          </a:bodyPr>
          <a:lstStyle/>
          <a:p>
            <a:pPr lvl="0"/>
            <a:r>
              <a:rPr lang="ru-RU" dirty="0" err="1"/>
              <a:t>моніторинг</a:t>
            </a:r>
            <a:r>
              <a:rPr lang="ru-RU" dirty="0"/>
              <a:t> </a:t>
            </a:r>
            <a:r>
              <a:rPr lang="ru-RU" dirty="0" err="1"/>
              <a:t>навчальних</a:t>
            </a:r>
            <a:r>
              <a:rPr lang="ru-RU" dirty="0"/>
              <a:t> </a:t>
            </a:r>
            <a:r>
              <a:rPr lang="ru-RU" dirty="0" err="1"/>
              <a:t>досягнень</a:t>
            </a:r>
            <a:r>
              <a:rPr lang="ru-RU" dirty="0"/>
              <a:t> </a:t>
            </a:r>
            <a:r>
              <a:rPr lang="ru-RU" dirty="0" err="1"/>
              <a:t>учнів</a:t>
            </a:r>
            <a:r>
              <a:rPr lang="ru-RU" dirty="0"/>
              <a:t>;</a:t>
            </a:r>
          </a:p>
          <a:p>
            <a:pPr lvl="0"/>
            <a:r>
              <a:rPr lang="ru-RU" dirty="0" err="1"/>
              <a:t>моніторинг</a:t>
            </a:r>
            <a:r>
              <a:rPr lang="ru-RU" dirty="0"/>
              <a:t> </a:t>
            </a:r>
            <a:r>
              <a:rPr lang="ru-RU" dirty="0" err="1"/>
              <a:t>фізичного</a:t>
            </a:r>
            <a:r>
              <a:rPr lang="ru-RU" dirty="0"/>
              <a:t> </a:t>
            </a:r>
            <a:r>
              <a:rPr lang="ru-RU" dirty="0" err="1"/>
              <a:t>здоров'я</a:t>
            </a:r>
            <a:r>
              <a:rPr lang="ru-RU" dirty="0"/>
              <a:t> </a:t>
            </a:r>
            <a:r>
              <a:rPr lang="ru-RU" dirty="0" err="1"/>
              <a:t>дітей</a:t>
            </a:r>
            <a:r>
              <a:rPr lang="ru-RU" dirty="0"/>
              <a:t>;</a:t>
            </a:r>
          </a:p>
          <a:p>
            <a:pPr lvl="0"/>
            <a:r>
              <a:rPr lang="ru-RU" dirty="0"/>
              <a:t>характеристика </a:t>
            </a:r>
            <a:r>
              <a:rPr lang="ru-RU" dirty="0" err="1"/>
              <a:t>особистісного</a:t>
            </a:r>
            <a:r>
              <a:rPr lang="ru-RU" dirty="0"/>
              <a:t> </a:t>
            </a:r>
            <a:r>
              <a:rPr lang="ru-RU" dirty="0" err="1"/>
              <a:t>розвитку</a:t>
            </a:r>
            <a:r>
              <a:rPr lang="ru-RU" dirty="0"/>
              <a:t> </a:t>
            </a:r>
            <a:r>
              <a:rPr lang="ru-RU" dirty="0" err="1"/>
              <a:t>учнів</a:t>
            </a:r>
            <a:r>
              <a:rPr lang="ru-RU" dirty="0"/>
              <a:t>;</a:t>
            </a:r>
          </a:p>
          <a:p>
            <a:pPr lvl="0"/>
            <a:r>
              <a:rPr lang="ru-RU" dirty="0" err="1"/>
              <a:t>якісний</a:t>
            </a:r>
            <a:r>
              <a:rPr lang="ru-RU" dirty="0"/>
              <a:t> </a:t>
            </a:r>
            <a:r>
              <a:rPr lang="ru-RU" dirty="0" err="1"/>
              <a:t>аналіз</a:t>
            </a:r>
            <a:r>
              <a:rPr lang="ru-RU" dirty="0"/>
              <a:t> </a:t>
            </a:r>
            <a:r>
              <a:rPr lang="ru-RU" dirty="0" err="1"/>
              <a:t>функціонування</a:t>
            </a:r>
            <a:r>
              <a:rPr lang="ru-RU" dirty="0"/>
              <a:t> </a:t>
            </a:r>
            <a:r>
              <a:rPr lang="ru-RU" dirty="0" err="1"/>
              <a:t>системи</a:t>
            </a:r>
            <a:r>
              <a:rPr lang="ru-RU" dirty="0"/>
              <a:t> </a:t>
            </a:r>
            <a:r>
              <a:rPr lang="ru-RU" dirty="0" err="1"/>
              <a:t>виховної</a:t>
            </a:r>
            <a:r>
              <a:rPr lang="ru-RU" dirty="0"/>
              <a:t> </a:t>
            </a:r>
            <a:r>
              <a:rPr lang="ru-RU" dirty="0" err="1"/>
              <a:t>роботи</a:t>
            </a:r>
            <a:r>
              <a:rPr lang="ru-RU" dirty="0"/>
              <a:t>;</a:t>
            </a:r>
          </a:p>
          <a:p>
            <a:pPr lvl="0"/>
            <a:r>
              <a:rPr lang="ru-RU" dirty="0" err="1"/>
              <a:t>діагностування</a:t>
            </a:r>
            <a:r>
              <a:rPr lang="ru-RU" dirty="0"/>
              <a:t> </a:t>
            </a:r>
            <a:r>
              <a:rPr lang="ru-RU" dirty="0" err="1"/>
              <a:t>рівня</a:t>
            </a:r>
            <a:r>
              <a:rPr lang="ru-RU" dirty="0"/>
              <a:t> </a:t>
            </a:r>
            <a:r>
              <a:rPr lang="ru-RU" dirty="0" err="1"/>
              <a:t>науково-дослідницького</a:t>
            </a:r>
            <a:r>
              <a:rPr lang="ru-RU" dirty="0"/>
              <a:t> </a:t>
            </a:r>
            <a:r>
              <a:rPr lang="ru-RU" dirty="0" err="1"/>
              <a:t>потенціалу</a:t>
            </a:r>
            <a:r>
              <a:rPr lang="ru-RU" dirty="0"/>
              <a:t> </a:t>
            </a:r>
            <a:r>
              <a:rPr lang="ru-RU" dirty="0" err="1"/>
              <a:t>педагогів</a:t>
            </a:r>
            <a:r>
              <a:rPr lang="ru-RU" dirty="0"/>
              <a:t>;</a:t>
            </a:r>
          </a:p>
          <a:p>
            <a:pPr lvl="0"/>
            <a:r>
              <a:rPr lang="ru-RU" dirty="0" err="1"/>
              <a:t>діагностування</a:t>
            </a:r>
            <a:r>
              <a:rPr lang="ru-RU" dirty="0"/>
              <a:t> </a:t>
            </a:r>
            <a:r>
              <a:rPr lang="ru-RU" dirty="0" err="1"/>
              <a:t>рівня</a:t>
            </a:r>
            <a:r>
              <a:rPr lang="ru-RU" dirty="0"/>
              <a:t> </a:t>
            </a:r>
            <a:r>
              <a:rPr lang="ru-RU" dirty="0" err="1"/>
              <a:t>науково-дослідницького</a:t>
            </a:r>
            <a:r>
              <a:rPr lang="ru-RU" dirty="0"/>
              <a:t> </a:t>
            </a:r>
            <a:r>
              <a:rPr lang="ru-RU" dirty="0" err="1"/>
              <a:t>потенціалу</a:t>
            </a:r>
            <a:r>
              <a:rPr lang="ru-RU" dirty="0"/>
              <a:t> </a:t>
            </a:r>
            <a:r>
              <a:rPr lang="ru-RU" dirty="0" err="1"/>
              <a:t>учнів</a:t>
            </a:r>
            <a:r>
              <a:rPr lang="uk-UA" dirty="0"/>
              <a:t>;</a:t>
            </a:r>
            <a:endParaRPr lang="ru-RU" dirty="0"/>
          </a:p>
          <a:p>
            <a:pPr lvl="0"/>
            <a:r>
              <a:rPr lang="uk-UA" dirty="0"/>
              <a:t>моніторинг володіння педагогами сучасними </a:t>
            </a:r>
            <a:r>
              <a:rPr lang="uk-UA" dirty="0" err="1"/>
              <a:t>інформаційно</a:t>
            </a:r>
            <a:r>
              <a:rPr lang="uk-UA" dirty="0"/>
              <a:t> -</a:t>
            </a:r>
            <a:endParaRPr lang="ru-RU" dirty="0"/>
          </a:p>
          <a:p>
            <a:r>
              <a:rPr lang="uk-UA" dirty="0"/>
              <a:t>    комунікаційними технологіями.</a:t>
            </a:r>
            <a:endParaRPr lang="ru-RU" dirty="0"/>
          </a:p>
          <a:p>
            <a:endParaRPr lang="ru-RU" dirty="0"/>
          </a:p>
        </p:txBody>
      </p:sp>
    </p:spTree>
    <p:extLst>
      <p:ext uri="{BB962C8B-B14F-4D97-AF65-F5344CB8AC3E}">
        <p14:creationId xmlns:p14="http://schemas.microsoft.com/office/powerpoint/2010/main" val="4060543808"/>
      </p:ext>
    </p:extLst>
  </p:cSld>
  <p:clrMapOvr>
    <a:masterClrMapping/>
  </p:clrMapOvr>
  <p:transition>
    <p:diamon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Наукова новизна дослідження</a:t>
            </a:r>
            <a:endParaRPr lang="ru-RU" b="1" dirty="0"/>
          </a:p>
        </p:txBody>
      </p:sp>
      <p:sp>
        <p:nvSpPr>
          <p:cNvPr id="3" name="Объект 2"/>
          <p:cNvSpPr>
            <a:spLocks noGrp="1"/>
          </p:cNvSpPr>
          <p:nvPr>
            <p:ph idx="1"/>
          </p:nvPr>
        </p:nvSpPr>
        <p:spPr/>
        <p:txBody>
          <a:bodyPr/>
          <a:lstStyle/>
          <a:p>
            <a:r>
              <a:rPr lang="ru-RU" dirty="0" err="1"/>
              <a:t>Вперше</a:t>
            </a:r>
            <a:r>
              <a:rPr lang="ru-RU" dirty="0"/>
              <a:t> в </a:t>
            </a:r>
            <a:r>
              <a:rPr lang="ru-RU" dirty="0" err="1"/>
              <a:t>районі</a:t>
            </a:r>
            <a:r>
              <a:rPr lang="ru-RU" dirty="0"/>
              <a:t> буде </a:t>
            </a:r>
            <a:r>
              <a:rPr lang="ru-RU" dirty="0" err="1"/>
              <a:t>розроблена</a:t>
            </a:r>
            <a:r>
              <a:rPr lang="ru-RU" dirty="0"/>
              <a:t> система </a:t>
            </a:r>
            <a:r>
              <a:rPr lang="ru-RU" dirty="0" err="1"/>
              <a:t>розвитку</a:t>
            </a:r>
            <a:r>
              <a:rPr lang="ru-RU" dirty="0"/>
              <a:t> </a:t>
            </a:r>
            <a:r>
              <a:rPr lang="ru-RU" dirty="0" err="1"/>
              <a:t>особистості</a:t>
            </a:r>
            <a:r>
              <a:rPr lang="ru-RU" dirty="0"/>
              <a:t> </a:t>
            </a:r>
            <a:r>
              <a:rPr lang="ru-RU" dirty="0" err="1"/>
              <a:t>учнів</a:t>
            </a:r>
            <a:r>
              <a:rPr lang="ru-RU" dirty="0"/>
              <a:t> в </a:t>
            </a:r>
            <a:r>
              <a:rPr lang="ru-RU" dirty="0" err="1"/>
              <a:t>умовах</a:t>
            </a:r>
            <a:r>
              <a:rPr lang="ru-RU" dirty="0"/>
              <a:t> </a:t>
            </a:r>
            <a:r>
              <a:rPr lang="ru-RU" dirty="0" err="1"/>
              <a:t>школи</a:t>
            </a:r>
            <a:r>
              <a:rPr lang="ru-RU" dirty="0"/>
              <a:t> </a:t>
            </a:r>
            <a:r>
              <a:rPr lang="ru-RU" dirty="0" err="1"/>
              <a:t>випереджаючої</a:t>
            </a:r>
            <a:r>
              <a:rPr lang="ru-RU" dirty="0"/>
              <a:t> </a:t>
            </a:r>
            <a:r>
              <a:rPr lang="ru-RU" dirty="0" err="1"/>
              <a:t>освіти</a:t>
            </a:r>
            <a:r>
              <a:rPr lang="uk-UA" dirty="0"/>
              <a:t> шляхом впровадження інформаційно-комунікаційних технологій.</a:t>
            </a:r>
            <a:endParaRPr lang="ru-RU" dirty="0"/>
          </a:p>
        </p:txBody>
      </p:sp>
    </p:spTree>
    <p:extLst>
      <p:ext uri="{BB962C8B-B14F-4D97-AF65-F5344CB8AC3E}">
        <p14:creationId xmlns:p14="http://schemas.microsoft.com/office/powerpoint/2010/main" val="2419347608"/>
      </p:ext>
    </p:extLst>
  </p:cSld>
  <p:clrMapOvr>
    <a:masterClrMapping/>
  </p:clrMapOvr>
  <p:transition>
    <p:diamon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Теоретичне значення</a:t>
            </a:r>
            <a:endParaRPr lang="ru-RU" b="1" dirty="0"/>
          </a:p>
        </p:txBody>
      </p:sp>
      <p:sp>
        <p:nvSpPr>
          <p:cNvPr id="3" name="Объект 2"/>
          <p:cNvSpPr>
            <a:spLocks noGrp="1"/>
          </p:cNvSpPr>
          <p:nvPr>
            <p:ph idx="1"/>
          </p:nvPr>
        </p:nvSpPr>
        <p:spPr/>
        <p:txBody>
          <a:bodyPr/>
          <a:lstStyle/>
          <a:p>
            <a:pPr lvl="0"/>
            <a:r>
              <a:rPr lang="uk-UA" dirty="0"/>
              <a:t>Обґрунтування необхідності змін</a:t>
            </a:r>
            <a:r>
              <a:rPr lang="ru-RU" dirty="0"/>
              <a:t> у </a:t>
            </a:r>
            <a:r>
              <a:rPr lang="uk-UA" dirty="0"/>
              <a:t>навчанні</a:t>
            </a:r>
            <a:r>
              <a:rPr lang="ru-RU" dirty="0"/>
              <a:t> і </a:t>
            </a:r>
            <a:r>
              <a:rPr lang="uk-UA" dirty="0"/>
              <a:t>вихованні молоді</a:t>
            </a:r>
            <a:r>
              <a:rPr lang="ru-RU" dirty="0"/>
              <a:t> і </a:t>
            </a:r>
            <a:endParaRPr lang="ru-RU" b="1" i="1" dirty="0"/>
          </a:p>
          <a:p>
            <a:r>
              <a:rPr lang="uk-UA" dirty="0"/>
              <a:t>       дорослих;</a:t>
            </a:r>
            <a:endParaRPr lang="ru-RU" b="1" i="1" dirty="0"/>
          </a:p>
          <a:p>
            <a:pPr lvl="0"/>
            <a:r>
              <a:rPr lang="uk-UA" dirty="0"/>
              <a:t>Засвоєння інноваційної форми освіти, спрямованої у майбутнє на основі переходу до сталого розвитку.</a:t>
            </a:r>
            <a:endParaRPr lang="ru-RU" b="1" i="1" dirty="0"/>
          </a:p>
        </p:txBody>
      </p:sp>
    </p:spTree>
    <p:extLst>
      <p:ext uri="{BB962C8B-B14F-4D97-AF65-F5344CB8AC3E}">
        <p14:creationId xmlns:p14="http://schemas.microsoft.com/office/powerpoint/2010/main" val="690144652"/>
      </p:ext>
    </p:extLst>
  </p:cSld>
  <p:clrMapOvr>
    <a:masterClrMapping/>
  </p:clrMapOvr>
  <p:transition>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p:cNvSpPr>
            <a:spLocks noGrp="1" noChangeArrowheads="1"/>
          </p:cNvSpPr>
          <p:nvPr>
            <p:ph type="body" idx="1"/>
          </p:nvPr>
        </p:nvSpPr>
        <p:spPr>
          <a:xfrm>
            <a:off x="323850" y="765175"/>
            <a:ext cx="8229600" cy="5544145"/>
          </a:xfrm>
        </p:spPr>
        <p:txBody>
          <a:bodyPr>
            <a:normAutofit lnSpcReduction="10000"/>
          </a:bodyPr>
          <a:lstStyle/>
          <a:p>
            <a:pPr>
              <a:lnSpc>
                <a:spcPct val="80000"/>
              </a:lnSpc>
            </a:pPr>
            <a:r>
              <a:rPr lang="uk-UA" sz="1800" b="1" dirty="0">
                <a:solidFill>
                  <a:schemeClr val="tx2"/>
                </a:solidFill>
              </a:rPr>
              <a:t>1992 р. -  </a:t>
            </a:r>
            <a:r>
              <a:rPr lang="ru-RU" sz="1800" b="1" dirty="0">
                <a:solidFill>
                  <a:schemeClr val="tx2"/>
                </a:solidFill>
              </a:rPr>
              <a:t>Конференц</a:t>
            </a:r>
            <a:r>
              <a:rPr lang="uk-UA" sz="1800" b="1" dirty="0">
                <a:solidFill>
                  <a:schemeClr val="tx2"/>
                </a:solidFill>
              </a:rPr>
              <a:t>і</a:t>
            </a:r>
            <a:r>
              <a:rPr lang="ru-RU" sz="1800" b="1" dirty="0">
                <a:solidFill>
                  <a:schemeClr val="tx2"/>
                </a:solidFill>
              </a:rPr>
              <a:t>я ООН </a:t>
            </a:r>
            <a:r>
              <a:rPr lang="uk-UA" sz="1800" b="1" dirty="0">
                <a:solidFill>
                  <a:schemeClr val="tx2"/>
                </a:solidFill>
              </a:rPr>
              <a:t>у Ріо-де-Жанейро з навколишнього середовища та розвитку</a:t>
            </a:r>
            <a:r>
              <a:rPr lang="ru-RU" sz="1800" b="1" dirty="0">
                <a:solidFill>
                  <a:schemeClr val="tx2"/>
                </a:solidFill>
              </a:rPr>
              <a:t> (ЮНСЕД), на </a:t>
            </a:r>
            <a:r>
              <a:rPr lang="uk-UA" sz="1800" b="1" dirty="0">
                <a:solidFill>
                  <a:schemeClr val="tx2"/>
                </a:solidFill>
              </a:rPr>
              <a:t>якій було прийнято рішення про зміну курсу розвитку світового співтовариства у напрямку його сталого розвитку.</a:t>
            </a:r>
            <a:r>
              <a:rPr lang="uk-UA" sz="1800" dirty="0">
                <a:solidFill>
                  <a:schemeClr val="tx2"/>
                </a:solidFill>
              </a:rPr>
              <a:t> </a:t>
            </a:r>
          </a:p>
          <a:p>
            <a:pPr>
              <a:lnSpc>
                <a:spcPct val="80000"/>
              </a:lnSpc>
            </a:pPr>
            <a:endParaRPr lang="uk-UA" sz="1800" dirty="0">
              <a:solidFill>
                <a:schemeClr val="tx2"/>
              </a:solidFill>
            </a:endParaRPr>
          </a:p>
          <a:p>
            <a:pPr>
              <a:lnSpc>
                <a:spcPct val="80000"/>
              </a:lnSpc>
            </a:pPr>
            <a:r>
              <a:rPr lang="uk-UA" sz="1800" b="1" dirty="0">
                <a:solidFill>
                  <a:schemeClr val="folHlink"/>
                </a:solidFill>
              </a:rPr>
              <a:t>2002 р. - Всесвітній саміт ООН зі сталого розвитку у </a:t>
            </a:r>
            <a:r>
              <a:rPr lang="uk-UA" sz="1800" b="1" dirty="0" err="1">
                <a:solidFill>
                  <a:schemeClr val="folHlink"/>
                </a:solidFill>
              </a:rPr>
              <a:t>Йоганензбурзі</a:t>
            </a:r>
            <a:r>
              <a:rPr lang="uk-UA" sz="1800" b="1" dirty="0">
                <a:solidFill>
                  <a:schemeClr val="folHlink"/>
                </a:solidFill>
              </a:rPr>
              <a:t>.</a:t>
            </a:r>
          </a:p>
          <a:p>
            <a:pPr>
              <a:lnSpc>
                <a:spcPct val="80000"/>
              </a:lnSpc>
              <a:buFont typeface="Wingdings" pitchFamily="2" charset="2"/>
              <a:buNone/>
            </a:pPr>
            <a:endParaRPr lang="ru-RU" sz="1800" b="1" dirty="0">
              <a:solidFill>
                <a:schemeClr val="folHlink"/>
              </a:solidFill>
            </a:endParaRPr>
          </a:p>
          <a:p>
            <a:pPr>
              <a:lnSpc>
                <a:spcPct val="80000"/>
              </a:lnSpc>
            </a:pPr>
            <a:r>
              <a:rPr lang="uk-UA" sz="1800" b="1" dirty="0"/>
              <a:t>грудень 2002 р. - Генеральною Асамблеєю прийнята Резолюція «Про Декаду ООН з освіти для сталого розвитку, починаючи з 1 січня 2005 року» (2005 - 2014).</a:t>
            </a:r>
          </a:p>
          <a:p>
            <a:pPr>
              <a:lnSpc>
                <a:spcPct val="80000"/>
              </a:lnSpc>
              <a:buFont typeface="Wingdings" pitchFamily="2" charset="2"/>
              <a:buNone/>
            </a:pPr>
            <a:endParaRPr lang="uk-UA" sz="1800" b="1" dirty="0"/>
          </a:p>
          <a:p>
            <a:pPr>
              <a:lnSpc>
                <a:spcPct val="80000"/>
              </a:lnSpc>
            </a:pPr>
            <a:r>
              <a:rPr lang="uk-UA" sz="1800" b="1" dirty="0">
                <a:solidFill>
                  <a:schemeClr val="folHlink"/>
                </a:solidFill>
              </a:rPr>
              <a:t>Постановою Кабінету Міністрів України від 26 квітня 2003 р. № 634 затверджено «Комплексну програму реалізації на національному рівні рішень, прийнятих на Всесвітньому саміті зі сталого розвитку, на 2003–2015 роки».</a:t>
            </a:r>
            <a:r>
              <a:rPr lang="uk-UA" sz="1800" dirty="0">
                <a:solidFill>
                  <a:schemeClr val="folHlink"/>
                </a:solidFill>
              </a:rPr>
              <a:t> </a:t>
            </a:r>
            <a:endParaRPr lang="uk-UA" sz="1800" dirty="0" smtClean="0">
              <a:solidFill>
                <a:schemeClr val="folHlink"/>
              </a:solidFill>
            </a:endParaRPr>
          </a:p>
          <a:p>
            <a:pPr marL="0" indent="0">
              <a:lnSpc>
                <a:spcPct val="80000"/>
              </a:lnSpc>
              <a:buNone/>
            </a:pPr>
            <a:endParaRPr lang="uk-UA" sz="1800" dirty="0" smtClean="0">
              <a:solidFill>
                <a:schemeClr val="folHlink"/>
              </a:solidFill>
            </a:endParaRPr>
          </a:p>
          <a:p>
            <a:pPr>
              <a:lnSpc>
                <a:spcPct val="80000"/>
              </a:lnSpc>
            </a:pPr>
            <a:r>
              <a:rPr lang="uk-UA" sz="1800" b="1" dirty="0">
                <a:latin typeface="Times New Roman" pitchFamily="18" charset="0"/>
                <a:cs typeface="Times New Roman" pitchFamily="18" charset="0"/>
              </a:rPr>
              <a:t>Головним управлінням освіти і науки Дніпропетровської облдержадміністрації спільно з Дніпропетровським обласним інститутом післядипломної педагогічної освіти у 2009 році була розроблена і запроваджується на період з 2009 по 2015 рр. загальна програма «Освіта для сталого розвитку», яка передбачає використання її положень у практичній діяльності керівниками і працівникам навчальних закладів області. На основі загальної програми була створена програма дослідно-експериментальної роботи за темою: «Формування механізмів трансформації регіональної системи освіти на основі принципів випереджаючої освіти для сталого розвитку на термін 2009-2015 рр.» </a:t>
            </a:r>
            <a:endParaRPr lang="ru-RU" sz="1800" b="1" dirty="0">
              <a:latin typeface="Times New Roman" pitchFamily="18" charset="0"/>
              <a:cs typeface="Times New Roman" pitchFamily="18" charset="0"/>
            </a:endParaRPr>
          </a:p>
          <a:p>
            <a:pPr>
              <a:lnSpc>
                <a:spcPct val="80000"/>
              </a:lnSpc>
            </a:pPr>
            <a:endParaRPr lang="ru-RU" sz="1800" dirty="0">
              <a:solidFill>
                <a:schemeClr val="folHlink"/>
              </a:solidFill>
            </a:endParaRPr>
          </a:p>
          <a:p>
            <a:pPr>
              <a:lnSpc>
                <a:spcPct val="80000"/>
              </a:lnSpc>
            </a:pPr>
            <a:endParaRPr lang="ru-RU" sz="1800" dirty="0">
              <a:solidFill>
                <a:schemeClr val="folHlink"/>
              </a:solidFill>
            </a:endParaRPr>
          </a:p>
          <a:p>
            <a:pPr>
              <a:lnSpc>
                <a:spcPct val="80000"/>
              </a:lnSpc>
            </a:pPr>
            <a:endParaRPr lang="ru-RU" sz="1800" dirty="0"/>
          </a:p>
        </p:txBody>
      </p:sp>
    </p:spTree>
    <p:extLst>
      <p:ext uri="{BB962C8B-B14F-4D97-AF65-F5344CB8AC3E}">
        <p14:creationId xmlns:p14="http://schemas.microsoft.com/office/powerpoint/2010/main" val="1593471276"/>
      </p:ext>
    </p:extLst>
  </p:cSld>
  <p:clrMapOvr>
    <a:masterClrMapping/>
  </p:clrMapOvr>
  <p:transition>
    <p:diamon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Практичне значення</a:t>
            </a:r>
            <a:endParaRPr lang="ru-RU" dirty="0"/>
          </a:p>
        </p:txBody>
      </p:sp>
      <p:sp>
        <p:nvSpPr>
          <p:cNvPr id="3" name="Объект 2"/>
          <p:cNvSpPr>
            <a:spLocks noGrp="1"/>
          </p:cNvSpPr>
          <p:nvPr>
            <p:ph idx="1"/>
          </p:nvPr>
        </p:nvSpPr>
        <p:spPr/>
        <p:txBody>
          <a:bodyPr/>
          <a:lstStyle/>
          <a:p>
            <a:r>
              <a:rPr lang="ru-RU" dirty="0"/>
              <a:t>Практична </a:t>
            </a:r>
            <a:r>
              <a:rPr lang="ru-RU" dirty="0" err="1"/>
              <a:t>значимість</a:t>
            </a:r>
            <a:r>
              <a:rPr lang="ru-RU" dirty="0"/>
              <a:t> </a:t>
            </a:r>
            <a:r>
              <a:rPr lang="ru-RU" dirty="0" err="1"/>
              <a:t>визначається</a:t>
            </a:r>
            <a:r>
              <a:rPr lang="ru-RU" dirty="0"/>
              <a:t> </a:t>
            </a:r>
            <a:r>
              <a:rPr lang="ru-RU" dirty="0" err="1"/>
              <a:t>можливістю</a:t>
            </a:r>
            <a:r>
              <a:rPr lang="ru-RU" dirty="0"/>
              <a:t> </a:t>
            </a:r>
            <a:r>
              <a:rPr lang="ru-RU" dirty="0" err="1"/>
              <a:t>використання</a:t>
            </a:r>
            <a:r>
              <a:rPr lang="ru-RU" dirty="0"/>
              <a:t> </a:t>
            </a:r>
            <a:r>
              <a:rPr lang="ru-RU" dirty="0" err="1"/>
              <a:t>матеріалів</a:t>
            </a:r>
            <a:r>
              <a:rPr lang="ru-RU" dirty="0"/>
              <a:t> </a:t>
            </a:r>
            <a:r>
              <a:rPr lang="ru-RU" dirty="0" err="1"/>
              <a:t>розроб­леної</a:t>
            </a:r>
            <a:r>
              <a:rPr lang="ru-RU" dirty="0"/>
              <a:t> </a:t>
            </a:r>
            <a:r>
              <a:rPr lang="ru-RU" dirty="0" err="1"/>
              <a:t>системи</a:t>
            </a:r>
            <a:r>
              <a:rPr lang="ru-RU" dirty="0"/>
              <a:t> </a:t>
            </a:r>
            <a:r>
              <a:rPr lang="ru-RU" dirty="0" err="1"/>
              <a:t>розвитку</a:t>
            </a:r>
            <a:r>
              <a:rPr lang="ru-RU" dirty="0"/>
              <a:t> </a:t>
            </a:r>
            <a:r>
              <a:rPr lang="ru-RU" dirty="0" err="1"/>
              <a:t>особистості</a:t>
            </a:r>
            <a:r>
              <a:rPr lang="ru-RU" dirty="0"/>
              <a:t> </a:t>
            </a:r>
            <a:r>
              <a:rPr lang="ru-RU" dirty="0" err="1"/>
              <a:t>учня</a:t>
            </a:r>
            <a:r>
              <a:rPr lang="ru-RU" dirty="0"/>
              <a:t> в </a:t>
            </a:r>
            <a:r>
              <a:rPr lang="ru-RU" dirty="0" err="1"/>
              <a:t>умовах</a:t>
            </a:r>
            <a:r>
              <a:rPr lang="ru-RU" dirty="0"/>
              <a:t> </a:t>
            </a:r>
            <a:r>
              <a:rPr lang="ru-RU" dirty="0" err="1"/>
              <a:t>школи</a:t>
            </a:r>
            <a:r>
              <a:rPr lang="ru-RU" dirty="0"/>
              <a:t> </a:t>
            </a:r>
            <a:r>
              <a:rPr lang="ru-RU" dirty="0" err="1"/>
              <a:t>випереджаючої</a:t>
            </a:r>
            <a:r>
              <a:rPr lang="ru-RU" dirty="0"/>
              <a:t> </a:t>
            </a:r>
            <a:r>
              <a:rPr lang="ru-RU" dirty="0" err="1"/>
              <a:t>освіти</a:t>
            </a:r>
            <a:r>
              <a:rPr lang="ru-RU" dirty="0"/>
              <a:t> в </a:t>
            </a:r>
            <a:r>
              <a:rPr lang="ru-RU" dirty="0" err="1"/>
              <a:t>загально­освітніх</a:t>
            </a:r>
            <a:r>
              <a:rPr lang="ru-RU" dirty="0"/>
              <a:t> </a:t>
            </a:r>
            <a:r>
              <a:rPr lang="ru-RU" dirty="0" err="1"/>
              <a:t>навчальних</a:t>
            </a:r>
            <a:r>
              <a:rPr lang="ru-RU" dirty="0"/>
              <a:t> закладах на </a:t>
            </a:r>
            <a:r>
              <a:rPr lang="ru-RU" dirty="0" err="1"/>
              <a:t>основі</a:t>
            </a:r>
            <a:r>
              <a:rPr lang="ru-RU" dirty="0"/>
              <a:t> </a:t>
            </a:r>
            <a:r>
              <a:rPr lang="ru-RU" dirty="0" err="1"/>
              <a:t>нових</a:t>
            </a:r>
            <a:r>
              <a:rPr lang="ru-RU" dirty="0"/>
              <a:t> форм і </a:t>
            </a:r>
            <a:r>
              <a:rPr lang="ru-RU" dirty="0" err="1"/>
              <a:t>методів</a:t>
            </a:r>
            <a:r>
              <a:rPr lang="ru-RU" dirty="0"/>
              <a:t> </a:t>
            </a:r>
            <a:r>
              <a:rPr lang="ru-RU" dirty="0" err="1"/>
              <a:t>управління</a:t>
            </a:r>
            <a:r>
              <a:rPr lang="ru-RU" dirty="0"/>
              <a:t> та </a:t>
            </a:r>
            <a:r>
              <a:rPr lang="ru-RU" dirty="0" err="1"/>
              <a:t>нових</a:t>
            </a:r>
            <a:r>
              <a:rPr lang="ru-RU" dirty="0"/>
              <a:t> форм навчально-</a:t>
            </a:r>
            <a:r>
              <a:rPr lang="ru-RU" dirty="0" err="1"/>
              <a:t>виховної</a:t>
            </a:r>
            <a:r>
              <a:rPr lang="ru-RU" dirty="0"/>
              <a:t> </a:t>
            </a:r>
            <a:r>
              <a:rPr lang="ru-RU" dirty="0" err="1"/>
              <a:t>роботи</a:t>
            </a:r>
            <a:r>
              <a:rPr lang="ru-RU" dirty="0"/>
              <a:t> </a:t>
            </a:r>
            <a:r>
              <a:rPr lang="uk-UA" dirty="0"/>
              <a:t>з питань </a:t>
            </a:r>
            <a:r>
              <a:rPr lang="ru-RU" dirty="0"/>
              <a:t> </a:t>
            </a:r>
            <a:r>
              <a:rPr lang="ru-RU" dirty="0" err="1"/>
              <a:t>розвитку</a:t>
            </a:r>
            <a:r>
              <a:rPr lang="ru-RU" dirty="0"/>
              <a:t> </a:t>
            </a:r>
            <a:r>
              <a:rPr lang="ru-RU" dirty="0" err="1"/>
              <a:t>особистості</a:t>
            </a:r>
            <a:endParaRPr lang="ru-RU" dirty="0"/>
          </a:p>
          <a:p>
            <a:endParaRPr lang="ru-RU" dirty="0"/>
          </a:p>
        </p:txBody>
      </p:sp>
    </p:spTree>
    <p:extLst>
      <p:ext uri="{BB962C8B-B14F-4D97-AF65-F5344CB8AC3E}">
        <p14:creationId xmlns:p14="http://schemas.microsoft.com/office/powerpoint/2010/main" val="4223984774"/>
      </p:ext>
    </p:extLst>
  </p:cSld>
  <p:clrMapOvr>
    <a:masterClrMapping/>
  </p:clrMapOvr>
  <p:transition>
    <p:diamon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Тво­рча  </a:t>
            </a:r>
            <a:r>
              <a:rPr lang="uk-UA" dirty="0"/>
              <a:t>група </a:t>
            </a:r>
            <a:endParaRPr lang="ru-RU" dirty="0"/>
          </a:p>
        </p:txBody>
      </p:sp>
      <p:sp>
        <p:nvSpPr>
          <p:cNvPr id="3" name="Объект 2"/>
          <p:cNvSpPr>
            <a:spLocks noGrp="1"/>
          </p:cNvSpPr>
          <p:nvPr>
            <p:ph idx="1"/>
          </p:nvPr>
        </p:nvSpPr>
        <p:spPr/>
        <p:txBody>
          <a:bodyPr>
            <a:normAutofit fontScale="85000" lnSpcReduction="20000"/>
          </a:bodyPr>
          <a:lstStyle/>
          <a:p>
            <a:r>
              <a:rPr lang="uk-UA" dirty="0"/>
              <a:t>Н.О.Бондаренко  </a:t>
            </a:r>
            <a:r>
              <a:rPr lang="ru-RU" dirty="0"/>
              <a:t>- директор </a:t>
            </a:r>
            <a:r>
              <a:rPr lang="uk-UA" dirty="0"/>
              <a:t>ліцею</a:t>
            </a:r>
            <a:r>
              <a:rPr lang="ru-RU" dirty="0"/>
              <a:t>;</a:t>
            </a:r>
          </a:p>
          <a:p>
            <a:r>
              <a:rPr lang="uk-UA" dirty="0" smtClean="0"/>
              <a:t>О.Ю.Устимчук   </a:t>
            </a:r>
            <a:r>
              <a:rPr lang="ru-RU" dirty="0"/>
              <a:t>- заступник директора з НВР;</a:t>
            </a:r>
          </a:p>
          <a:p>
            <a:r>
              <a:rPr lang="uk-UA" dirty="0"/>
              <a:t>І.В.Лук</a:t>
            </a:r>
            <a:r>
              <a:rPr lang="ru-RU" dirty="0"/>
              <a:t>’</a:t>
            </a:r>
            <a:r>
              <a:rPr lang="uk-UA" dirty="0" err="1"/>
              <a:t>яненко</a:t>
            </a:r>
            <a:r>
              <a:rPr lang="uk-UA" dirty="0"/>
              <a:t>  </a:t>
            </a:r>
            <a:r>
              <a:rPr lang="ru-RU" dirty="0"/>
              <a:t>- заступник директора з </a:t>
            </a:r>
            <a:r>
              <a:rPr lang="uk-UA" dirty="0"/>
              <a:t>Н</a:t>
            </a:r>
            <a:r>
              <a:rPr lang="en-US" dirty="0"/>
              <a:t>BP</a:t>
            </a:r>
            <a:r>
              <a:rPr lang="ru-RU" dirty="0"/>
              <a:t>;</a:t>
            </a:r>
          </a:p>
          <a:p>
            <a:r>
              <a:rPr lang="ru-RU" dirty="0"/>
              <a:t>Т.І.  Зайцева         - заступник директора з НВР;</a:t>
            </a:r>
          </a:p>
          <a:p>
            <a:r>
              <a:rPr lang="uk-UA" dirty="0"/>
              <a:t>О.В.Степаненко </a:t>
            </a:r>
            <a:r>
              <a:rPr lang="ru-RU" dirty="0"/>
              <a:t>- педагог-</a:t>
            </a:r>
            <a:r>
              <a:rPr lang="ru-RU" dirty="0" err="1"/>
              <a:t>організатор</a:t>
            </a:r>
            <a:r>
              <a:rPr lang="ru-RU" dirty="0"/>
              <a:t>;</a:t>
            </a:r>
          </a:p>
          <a:p>
            <a:r>
              <a:rPr lang="uk-UA" dirty="0"/>
              <a:t>А.Т.Пастух         </a:t>
            </a:r>
            <a:r>
              <a:rPr lang="ru-RU" dirty="0"/>
              <a:t> - </a:t>
            </a:r>
            <a:r>
              <a:rPr lang="ru-RU" dirty="0" err="1"/>
              <a:t>вчитель</a:t>
            </a:r>
            <a:r>
              <a:rPr lang="ru-RU" dirty="0"/>
              <a:t> </a:t>
            </a:r>
            <a:r>
              <a:rPr lang="uk-UA" dirty="0"/>
              <a:t>історії та правознавства</a:t>
            </a:r>
            <a:r>
              <a:rPr lang="ru-RU" dirty="0"/>
              <a:t>;</a:t>
            </a:r>
          </a:p>
          <a:p>
            <a:r>
              <a:rPr lang="uk-UA" dirty="0"/>
              <a:t>О.О.</a:t>
            </a:r>
            <a:r>
              <a:rPr lang="uk-UA" dirty="0" err="1"/>
              <a:t>Грацонь</a:t>
            </a:r>
            <a:r>
              <a:rPr lang="uk-UA" dirty="0"/>
              <a:t>       - вчитель української мови та літератури;</a:t>
            </a:r>
            <a:endParaRPr lang="ru-RU" dirty="0"/>
          </a:p>
          <a:p>
            <a:r>
              <a:rPr lang="uk-UA" dirty="0"/>
              <a:t>Л.І.</a:t>
            </a:r>
            <a:r>
              <a:rPr lang="uk-UA" dirty="0" err="1"/>
              <a:t>Літвінцева</a:t>
            </a:r>
            <a:r>
              <a:rPr lang="uk-UA" dirty="0"/>
              <a:t>     - вчитель біології;</a:t>
            </a:r>
            <a:endParaRPr lang="ru-RU" dirty="0"/>
          </a:p>
          <a:p>
            <a:r>
              <a:rPr lang="uk-UA" dirty="0"/>
              <a:t>Н.В.</a:t>
            </a:r>
            <a:r>
              <a:rPr lang="uk-UA" dirty="0" err="1"/>
              <a:t>Атіпенко</a:t>
            </a:r>
            <a:r>
              <a:rPr lang="uk-UA" dirty="0"/>
              <a:t>      - вчитель початкових класів </a:t>
            </a:r>
            <a:endParaRPr lang="ru-RU" dirty="0"/>
          </a:p>
          <a:p>
            <a:r>
              <a:rPr lang="uk-UA" dirty="0"/>
              <a:t>Г.Т.</a:t>
            </a:r>
            <a:r>
              <a:rPr lang="uk-UA" dirty="0" err="1"/>
              <a:t>Рекун</a:t>
            </a:r>
            <a:r>
              <a:rPr lang="uk-UA" dirty="0"/>
              <a:t>             - вчитель інформатики      </a:t>
            </a:r>
            <a:endParaRPr lang="ru-RU" dirty="0"/>
          </a:p>
          <a:p>
            <a:endParaRPr lang="ru-RU" dirty="0"/>
          </a:p>
        </p:txBody>
      </p:sp>
    </p:spTree>
    <p:extLst>
      <p:ext uri="{BB962C8B-B14F-4D97-AF65-F5344CB8AC3E}">
        <p14:creationId xmlns:p14="http://schemas.microsoft.com/office/powerpoint/2010/main" val="59268870"/>
      </p:ext>
    </p:extLst>
  </p:cSld>
  <p:clrMapOvr>
    <a:masterClrMapping/>
  </p:clrMapOvr>
  <p:transition>
    <p:diamon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a:t>Термін експерименту</a:t>
            </a:r>
            <a:endParaRPr lang="ru-RU" dirty="0"/>
          </a:p>
        </p:txBody>
      </p:sp>
      <p:sp>
        <p:nvSpPr>
          <p:cNvPr id="3" name="Объект 2"/>
          <p:cNvSpPr>
            <a:spLocks noGrp="1"/>
          </p:cNvSpPr>
          <p:nvPr>
            <p:ph idx="1"/>
          </p:nvPr>
        </p:nvSpPr>
        <p:spPr/>
        <p:txBody>
          <a:bodyPr>
            <a:normAutofit/>
          </a:bodyPr>
          <a:lstStyle/>
          <a:p>
            <a:pPr algn="ctr"/>
            <a:r>
              <a:rPr lang="uk-UA" sz="7200" dirty="0"/>
              <a:t>01.01.2012 - 01.09.2015 </a:t>
            </a:r>
            <a:r>
              <a:rPr lang="en-US" sz="7200" dirty="0"/>
              <a:t>p</a:t>
            </a:r>
            <a:r>
              <a:rPr lang="ru-RU" sz="7200" dirty="0"/>
              <a:t>.</a:t>
            </a:r>
            <a:r>
              <a:rPr lang="en-US" sz="7200" dirty="0"/>
              <a:t>p</a:t>
            </a:r>
            <a:r>
              <a:rPr lang="ru-RU" sz="7200" dirty="0"/>
              <a:t>.</a:t>
            </a:r>
            <a:endParaRPr lang="ru-RU" sz="7200" dirty="0"/>
          </a:p>
        </p:txBody>
      </p:sp>
    </p:spTree>
    <p:extLst>
      <p:ext uri="{BB962C8B-B14F-4D97-AF65-F5344CB8AC3E}">
        <p14:creationId xmlns:p14="http://schemas.microsoft.com/office/powerpoint/2010/main" val="1359851860"/>
      </p:ext>
    </p:extLst>
  </p:cSld>
  <p:clrMapOvr>
    <a:masterClrMapping/>
  </p:clrMapOvr>
  <p:transition>
    <p:diamon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xfrm>
            <a:off x="539750" y="0"/>
            <a:ext cx="8147050" cy="1052513"/>
          </a:xfrm>
        </p:spPr>
        <p:txBody>
          <a:bodyPr>
            <a:normAutofit/>
          </a:bodyPr>
          <a:lstStyle/>
          <a:p>
            <a:r>
              <a:rPr lang="uk-UA" sz="3200" b="1" dirty="0"/>
              <a:t>І ЕТАП. </a:t>
            </a:r>
            <a:r>
              <a:rPr lang="uk-UA" sz="2800" u="sng" dirty="0" smtClean="0"/>
              <a:t> </a:t>
            </a:r>
            <a:r>
              <a:rPr lang="ru-RU" sz="2800" b="1" u="sng" dirty="0" err="1"/>
              <a:t>Діагностично-концептуальний</a:t>
            </a:r>
            <a:r>
              <a:rPr lang="ru-RU" sz="2800" b="1" u="sng" dirty="0"/>
              <a:t> </a:t>
            </a:r>
            <a:r>
              <a:rPr lang="ru-RU" sz="2800" b="1" u="sng" dirty="0" smtClean="0"/>
              <a:t/>
            </a:r>
            <a:br>
              <a:rPr lang="ru-RU" sz="2800" b="1" u="sng" dirty="0" smtClean="0"/>
            </a:br>
            <a:r>
              <a:rPr lang="ru-RU" sz="2800" b="1" u="sng" dirty="0" smtClean="0"/>
              <a:t>(</a:t>
            </a:r>
            <a:r>
              <a:rPr lang="uk-UA" sz="2800" b="1" u="sng" dirty="0"/>
              <a:t>з січня по серпень</a:t>
            </a:r>
            <a:r>
              <a:rPr lang="ru-RU" sz="2800" b="1" u="sng" dirty="0"/>
              <a:t> 20012</a:t>
            </a:r>
            <a:r>
              <a:rPr lang="en-US" sz="2800" b="1" u="sng" dirty="0"/>
              <a:t>p</a:t>
            </a:r>
            <a:r>
              <a:rPr lang="ru-RU" sz="2800" b="1" u="sng" dirty="0"/>
              <a:t>.)</a:t>
            </a:r>
            <a:endParaRPr lang="ru-RU" sz="2800" b="1" i="1" dirty="0"/>
          </a:p>
        </p:txBody>
      </p:sp>
      <p:sp>
        <p:nvSpPr>
          <p:cNvPr id="459779" name="Rectangle 3"/>
          <p:cNvSpPr>
            <a:spLocks noGrp="1" noChangeArrowheads="1"/>
          </p:cNvSpPr>
          <p:nvPr>
            <p:ph type="body" idx="1"/>
          </p:nvPr>
        </p:nvSpPr>
        <p:spPr>
          <a:xfrm>
            <a:off x="107504" y="981075"/>
            <a:ext cx="8784976" cy="5876925"/>
          </a:xfrm>
        </p:spPr>
        <p:txBody>
          <a:bodyPr>
            <a:normAutofit lnSpcReduction="10000"/>
          </a:bodyPr>
          <a:lstStyle/>
          <a:p>
            <a:pPr>
              <a:lnSpc>
                <a:spcPct val="80000"/>
              </a:lnSpc>
            </a:pPr>
            <a:endParaRPr lang="uk-UA" sz="1800" b="1" dirty="0">
              <a:solidFill>
                <a:schemeClr val="folHlink"/>
              </a:solidFill>
            </a:endParaRPr>
          </a:p>
          <a:p>
            <a:pPr lvl="2"/>
            <a:r>
              <a:rPr lang="ru-RU" dirty="0" err="1"/>
              <a:t>Проаналізувати</a:t>
            </a:r>
            <a:r>
              <a:rPr lang="ru-RU" dirty="0"/>
              <a:t> </a:t>
            </a:r>
            <a:r>
              <a:rPr lang="ru-RU" dirty="0" err="1"/>
              <a:t>існуючі</a:t>
            </a:r>
            <a:r>
              <a:rPr lang="ru-RU" dirty="0"/>
              <a:t> в </a:t>
            </a:r>
            <a:r>
              <a:rPr lang="ru-RU" dirty="0" err="1"/>
              <a:t>педагогічній</a:t>
            </a:r>
            <a:r>
              <a:rPr lang="ru-RU" dirty="0"/>
              <a:t> </a:t>
            </a:r>
            <a:r>
              <a:rPr lang="ru-RU" dirty="0" err="1"/>
              <a:t>теорії</a:t>
            </a:r>
            <a:r>
              <a:rPr lang="ru-RU" dirty="0"/>
              <a:t> і </a:t>
            </a:r>
            <a:r>
              <a:rPr lang="ru-RU" dirty="0" err="1"/>
              <a:t>практиці</a:t>
            </a:r>
            <a:r>
              <a:rPr lang="ru-RU" dirty="0"/>
              <a:t> </a:t>
            </a:r>
            <a:r>
              <a:rPr lang="ru-RU" dirty="0" err="1"/>
              <a:t>ідеї</a:t>
            </a:r>
            <a:r>
              <a:rPr lang="ru-RU" dirty="0"/>
              <a:t> </a:t>
            </a:r>
            <a:r>
              <a:rPr lang="ru-RU" dirty="0" err="1"/>
              <a:t>випереджаючої</a:t>
            </a:r>
            <a:r>
              <a:rPr lang="ru-RU" dirty="0"/>
              <a:t> </a:t>
            </a:r>
            <a:r>
              <a:rPr lang="ru-RU" dirty="0" err="1"/>
              <a:t>освіти</a:t>
            </a:r>
            <a:r>
              <a:rPr lang="ru-RU" dirty="0"/>
              <a:t> через </a:t>
            </a:r>
            <a:r>
              <a:rPr lang="ru-RU" dirty="0" err="1"/>
              <a:t>компетентний</a:t>
            </a:r>
            <a:r>
              <a:rPr lang="ru-RU" dirty="0"/>
              <a:t> </a:t>
            </a:r>
            <a:r>
              <a:rPr lang="ru-RU" dirty="0" err="1"/>
              <a:t>підхід</a:t>
            </a:r>
            <a:r>
              <a:rPr lang="ru-RU" dirty="0"/>
              <a:t> до </a:t>
            </a:r>
            <a:r>
              <a:rPr lang="ru-RU" dirty="0" err="1"/>
              <a:t>розвитку</a:t>
            </a:r>
            <a:r>
              <a:rPr lang="ru-RU" dirty="0"/>
              <a:t> </a:t>
            </a:r>
            <a:r>
              <a:rPr lang="ru-RU" dirty="0" err="1"/>
              <a:t>особистості</a:t>
            </a:r>
            <a:r>
              <a:rPr lang="ru-RU" dirty="0"/>
              <a:t>.</a:t>
            </a:r>
          </a:p>
          <a:p>
            <a:pPr lvl="2"/>
            <a:r>
              <a:rPr lang="ru-RU" dirty="0" err="1"/>
              <a:t>Визначити</a:t>
            </a:r>
            <a:r>
              <a:rPr lang="ru-RU" dirty="0"/>
              <a:t> тему </a:t>
            </a:r>
            <a:r>
              <a:rPr lang="ru-RU" dirty="0" err="1"/>
              <a:t>експерименту</a:t>
            </a:r>
            <a:r>
              <a:rPr lang="ru-RU" dirty="0"/>
              <a:t>.</a:t>
            </a:r>
          </a:p>
          <a:p>
            <a:pPr lvl="2"/>
            <a:r>
              <a:rPr lang="ru-RU" dirty="0" err="1"/>
              <a:t>Створити</a:t>
            </a:r>
            <a:r>
              <a:rPr lang="ru-RU" dirty="0"/>
              <a:t> </a:t>
            </a:r>
            <a:r>
              <a:rPr lang="ru-RU" dirty="0" err="1"/>
              <a:t>інформаційну</a:t>
            </a:r>
            <a:r>
              <a:rPr lang="ru-RU" dirty="0"/>
              <a:t> базу </a:t>
            </a:r>
            <a:r>
              <a:rPr lang="ru-RU" dirty="0" err="1"/>
              <a:t>даних</a:t>
            </a:r>
            <a:r>
              <a:rPr lang="ru-RU" dirty="0"/>
              <a:t> з </a:t>
            </a:r>
            <a:r>
              <a:rPr lang="ru-RU" dirty="0" err="1"/>
              <a:t>існуючої</a:t>
            </a:r>
            <a:r>
              <a:rPr lang="ru-RU" dirty="0"/>
              <a:t> </a:t>
            </a:r>
            <a:r>
              <a:rPr lang="ru-RU" dirty="0" err="1"/>
              <a:t>проблеми</a:t>
            </a:r>
            <a:r>
              <a:rPr lang="uk-UA" dirty="0"/>
              <a:t>.</a:t>
            </a:r>
            <a:endParaRPr lang="ru-RU" dirty="0"/>
          </a:p>
          <a:p>
            <a:pPr lvl="2"/>
            <a:r>
              <a:rPr lang="uk-UA" dirty="0"/>
              <a:t>Донести ідеї і можливості сталого розвитку особистості до всіх учасників навчально-виховного процесу</a:t>
            </a:r>
            <a:endParaRPr lang="ru-RU" dirty="0"/>
          </a:p>
          <a:p>
            <a:pPr lvl="2"/>
            <a:r>
              <a:rPr lang="ru-RU" dirty="0" err="1"/>
              <a:t>Проведення</a:t>
            </a:r>
            <a:r>
              <a:rPr lang="ru-RU" dirty="0"/>
              <a:t> </a:t>
            </a:r>
            <a:r>
              <a:rPr lang="ru-RU" dirty="0" err="1"/>
              <a:t>діагностики</a:t>
            </a:r>
            <a:r>
              <a:rPr lang="ru-RU" dirty="0"/>
              <a:t> </a:t>
            </a:r>
            <a:r>
              <a:rPr lang="ru-RU" dirty="0" err="1"/>
              <a:t>рівня</a:t>
            </a:r>
            <a:r>
              <a:rPr lang="ru-RU" dirty="0"/>
              <a:t> </a:t>
            </a:r>
            <a:r>
              <a:rPr lang="ru-RU" dirty="0" err="1"/>
              <a:t>готовності</a:t>
            </a:r>
            <a:r>
              <a:rPr lang="ru-RU" dirty="0"/>
              <a:t> </a:t>
            </a:r>
            <a:r>
              <a:rPr lang="ru-RU" dirty="0" err="1"/>
              <a:t>педагогічного</a:t>
            </a:r>
            <a:r>
              <a:rPr lang="ru-RU" dirty="0"/>
              <a:t> </a:t>
            </a:r>
            <a:r>
              <a:rPr lang="ru-RU" dirty="0" err="1"/>
              <a:t>колективу</a:t>
            </a:r>
            <a:r>
              <a:rPr lang="ru-RU" dirty="0"/>
              <a:t> до </a:t>
            </a:r>
            <a:r>
              <a:rPr lang="ru-RU" dirty="0" err="1"/>
              <a:t>здійснення</a:t>
            </a:r>
            <a:r>
              <a:rPr lang="ru-RU" dirty="0"/>
              <a:t> </a:t>
            </a:r>
            <a:r>
              <a:rPr lang="ru-RU" dirty="0" err="1"/>
              <a:t>науково-дослідницької</a:t>
            </a:r>
            <a:r>
              <a:rPr lang="ru-RU" dirty="0"/>
              <a:t> </a:t>
            </a:r>
            <a:r>
              <a:rPr lang="ru-RU" dirty="0" err="1"/>
              <a:t>експериментальної</a:t>
            </a:r>
            <a:r>
              <a:rPr lang="ru-RU" dirty="0"/>
              <a:t> </a:t>
            </a:r>
            <a:r>
              <a:rPr lang="ru-RU" dirty="0" err="1"/>
              <a:t>роботи</a:t>
            </a:r>
            <a:r>
              <a:rPr lang="ru-RU" dirty="0"/>
              <a:t>.</a:t>
            </a:r>
          </a:p>
          <a:p>
            <a:pPr lvl="2"/>
            <a:r>
              <a:rPr lang="ru-RU" dirty="0" err="1"/>
              <a:t>Налагодження</a:t>
            </a:r>
            <a:r>
              <a:rPr lang="ru-RU" dirty="0"/>
              <a:t> </a:t>
            </a:r>
            <a:r>
              <a:rPr lang="ru-RU" dirty="0" err="1"/>
              <a:t>співробітництва</a:t>
            </a:r>
            <a:r>
              <a:rPr lang="ru-RU" dirty="0"/>
              <a:t> за </a:t>
            </a:r>
            <a:r>
              <a:rPr lang="ru-RU" dirty="0" err="1"/>
              <a:t>означеною</a:t>
            </a:r>
            <a:r>
              <a:rPr lang="ru-RU" dirty="0"/>
              <a:t> темою з </a:t>
            </a:r>
            <a:r>
              <a:rPr lang="ru-RU" dirty="0" err="1"/>
              <a:t>Дніпропетровським</a:t>
            </a:r>
            <a:r>
              <a:rPr lang="ru-RU" dirty="0"/>
              <a:t> </a:t>
            </a:r>
            <a:r>
              <a:rPr lang="ru-RU" dirty="0" err="1"/>
              <a:t>облас­ним</a:t>
            </a:r>
            <a:r>
              <a:rPr lang="ru-RU" dirty="0"/>
              <a:t> </a:t>
            </a:r>
            <a:r>
              <a:rPr lang="ru-RU" dirty="0" err="1"/>
              <a:t>інститутом</a:t>
            </a:r>
            <a:r>
              <a:rPr lang="ru-RU" dirty="0"/>
              <a:t> </a:t>
            </a:r>
            <a:r>
              <a:rPr lang="ru-RU" dirty="0" err="1"/>
              <a:t>після</a:t>
            </a:r>
            <a:r>
              <a:rPr lang="ru-RU" dirty="0"/>
              <a:t> </a:t>
            </a:r>
            <a:r>
              <a:rPr lang="ru-RU" dirty="0" err="1"/>
              <a:t>дипломної</a:t>
            </a:r>
            <a:r>
              <a:rPr lang="ru-RU" dirty="0"/>
              <a:t> </a:t>
            </a:r>
            <a:r>
              <a:rPr lang="ru-RU" dirty="0" err="1"/>
              <a:t>педагогічної</a:t>
            </a:r>
            <a:r>
              <a:rPr lang="ru-RU" dirty="0"/>
              <a:t> </a:t>
            </a:r>
            <a:r>
              <a:rPr lang="ru-RU" dirty="0" err="1"/>
              <a:t>освіти</a:t>
            </a:r>
            <a:r>
              <a:rPr lang="ru-RU" dirty="0"/>
              <a:t>.</a:t>
            </a:r>
          </a:p>
          <a:p>
            <a:pPr lvl="2"/>
            <a:r>
              <a:rPr lang="ru-RU" dirty="0" err="1"/>
              <a:t>Проведення</a:t>
            </a:r>
            <a:r>
              <a:rPr lang="ru-RU" dirty="0"/>
              <a:t> </a:t>
            </a:r>
            <a:r>
              <a:rPr lang="ru-RU" dirty="0" err="1"/>
              <a:t>попередньої</a:t>
            </a:r>
            <a:r>
              <a:rPr lang="ru-RU" dirty="0"/>
              <a:t> </a:t>
            </a:r>
            <a:r>
              <a:rPr lang="ru-RU" dirty="0" err="1"/>
              <a:t>діагностики</a:t>
            </a:r>
            <a:r>
              <a:rPr lang="ru-RU" dirty="0"/>
              <a:t>.</a:t>
            </a:r>
          </a:p>
        </p:txBody>
      </p:sp>
    </p:spTree>
    <p:extLst>
      <p:ext uri="{BB962C8B-B14F-4D97-AF65-F5344CB8AC3E}">
        <p14:creationId xmlns:p14="http://schemas.microsoft.com/office/powerpoint/2010/main" val="203071025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a:xfrm>
            <a:off x="179388" y="0"/>
            <a:ext cx="8507412" cy="1557338"/>
          </a:xfrm>
        </p:spPr>
        <p:txBody>
          <a:bodyPr/>
          <a:lstStyle/>
          <a:p>
            <a:r>
              <a:rPr lang="ru-RU" sz="2800" b="1" dirty="0"/>
              <a:t>II</a:t>
            </a:r>
            <a:r>
              <a:rPr lang="uk-UA" sz="2800" b="1" dirty="0"/>
              <a:t> ЕТАП. </a:t>
            </a:r>
            <a:r>
              <a:rPr lang="ru-RU" sz="2800" b="1" u="sng" dirty="0" err="1"/>
              <a:t>Формуючий</a:t>
            </a:r>
            <a:r>
              <a:rPr lang="ru-RU" sz="2800" b="1" u="sng" dirty="0"/>
              <a:t> </a:t>
            </a:r>
            <a:r>
              <a:rPr lang="ru-RU" sz="2800" b="1" u="sng" dirty="0" err="1"/>
              <a:t>етап</a:t>
            </a:r>
            <a:r>
              <a:rPr lang="ru-RU" sz="2800" b="1" u="sng" dirty="0"/>
              <a:t> (2012-2014</a:t>
            </a:r>
            <a:r>
              <a:rPr lang="en-US" sz="2800" b="1" u="sng" dirty="0"/>
              <a:t>p</a:t>
            </a:r>
            <a:r>
              <a:rPr lang="ru-RU" sz="2800" b="1" u="sng" dirty="0"/>
              <a:t>.</a:t>
            </a:r>
            <a:r>
              <a:rPr lang="en-US" sz="2800" b="1" u="sng" dirty="0"/>
              <a:t>p</a:t>
            </a:r>
            <a:r>
              <a:rPr lang="ru-RU" sz="2800" b="1" u="sng" dirty="0"/>
              <a:t>.)</a:t>
            </a:r>
            <a:r>
              <a:rPr lang="ru-RU" sz="2800" b="1" i="1" dirty="0"/>
              <a:t/>
            </a:r>
            <a:br>
              <a:rPr lang="ru-RU" sz="2800" b="1" i="1" dirty="0"/>
            </a:br>
            <a:endParaRPr lang="ru-RU" sz="2800" b="1" dirty="0"/>
          </a:p>
        </p:txBody>
      </p:sp>
      <p:sp>
        <p:nvSpPr>
          <p:cNvPr id="461827" name="Rectangle 3"/>
          <p:cNvSpPr>
            <a:spLocks noGrp="1" noChangeArrowheads="1"/>
          </p:cNvSpPr>
          <p:nvPr>
            <p:ph type="body" idx="1"/>
          </p:nvPr>
        </p:nvSpPr>
        <p:spPr>
          <a:xfrm>
            <a:off x="0" y="836712"/>
            <a:ext cx="8964488" cy="6021289"/>
          </a:xfrm>
        </p:spPr>
        <p:txBody>
          <a:bodyPr>
            <a:noAutofit/>
          </a:bodyPr>
          <a:lstStyle/>
          <a:p>
            <a:pPr marL="1371600" lvl="3" indent="0">
              <a:buNone/>
            </a:pPr>
            <a:r>
              <a:rPr lang="ru-RU" sz="1400" dirty="0" smtClean="0">
                <a:latin typeface="Times New Roman" pitchFamily="18" charset="0"/>
                <a:cs typeface="Times New Roman" pitchFamily="18" charset="0"/>
              </a:rPr>
              <a:t>1. </a:t>
            </a:r>
            <a:r>
              <a:rPr lang="ru-RU" sz="1400" dirty="0" err="1" smtClean="0">
                <a:latin typeface="Times New Roman" pitchFamily="18" charset="0"/>
                <a:cs typeface="Times New Roman" pitchFamily="18" charset="0"/>
              </a:rPr>
              <a:t>Створення</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умов </a:t>
            </a:r>
            <a:r>
              <a:rPr lang="ru-RU" sz="1400" dirty="0" err="1">
                <a:latin typeface="Times New Roman" pitchFamily="18" charset="0"/>
                <a:cs typeface="Times New Roman" pitchFamily="18" charset="0"/>
              </a:rPr>
              <a:t>реалізації</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програми</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експерименту</a:t>
            </a:r>
            <a:r>
              <a:rPr lang="ru-RU" sz="1400" dirty="0">
                <a:latin typeface="Times New Roman" pitchFamily="18" charset="0"/>
                <a:cs typeface="Times New Roman" pitchFamily="18" charset="0"/>
              </a:rPr>
              <a:t>.</a:t>
            </a:r>
          </a:p>
          <a:p>
            <a:pPr marL="1371600" lvl="3" indent="0">
              <a:buNone/>
            </a:pPr>
            <a:r>
              <a:rPr lang="ru-RU" sz="1400" dirty="0" smtClean="0">
                <a:latin typeface="Times New Roman" pitchFamily="18" charset="0"/>
                <a:cs typeface="Times New Roman" pitchFamily="18" charset="0"/>
              </a:rPr>
              <a:t>2. </a:t>
            </a:r>
            <a:r>
              <a:rPr lang="ru-RU" sz="1400" dirty="0" err="1" smtClean="0">
                <a:latin typeface="Times New Roman" pitchFamily="18" charset="0"/>
                <a:cs typeface="Times New Roman" pitchFamily="18" charset="0"/>
              </a:rPr>
              <a:t>Створити</a:t>
            </a:r>
            <a:r>
              <a:rPr lang="ru-RU" sz="1400" dirty="0" smtClean="0">
                <a:latin typeface="Times New Roman" pitchFamily="18" charset="0"/>
                <a:cs typeface="Times New Roman" pitchFamily="18" charset="0"/>
              </a:rPr>
              <a:t> </a:t>
            </a:r>
            <a:r>
              <a:rPr lang="ru-RU" sz="1400" dirty="0" err="1">
                <a:latin typeface="Times New Roman" pitchFamily="18" charset="0"/>
                <a:cs typeface="Times New Roman" pitchFamily="18" charset="0"/>
              </a:rPr>
              <a:t>творчу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групу</a:t>
            </a:r>
            <a:r>
              <a:rPr lang="ru-RU" sz="1400" dirty="0">
                <a:latin typeface="Times New Roman" pitchFamily="18" charset="0"/>
                <a:cs typeface="Times New Roman" pitchFamily="18" charset="0"/>
              </a:rPr>
              <a:t> з </a:t>
            </a:r>
            <a:r>
              <a:rPr lang="ru-RU" sz="1400" dirty="0" err="1">
                <a:latin typeface="Times New Roman" pitchFamily="18" charset="0"/>
                <a:cs typeface="Times New Roman" pitchFamily="18" charset="0"/>
              </a:rPr>
              <a:t>даної</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проблеми</a:t>
            </a:r>
            <a:r>
              <a:rPr lang="ru-RU" sz="1400" dirty="0">
                <a:latin typeface="Times New Roman" pitchFamily="18" charset="0"/>
                <a:cs typeface="Times New Roman" pitchFamily="18" charset="0"/>
              </a:rPr>
              <a:t>.</a:t>
            </a:r>
          </a:p>
          <a:p>
            <a:pPr marL="1371600" lvl="3" indent="0">
              <a:buNone/>
            </a:pPr>
            <a:r>
              <a:rPr lang="ru-RU" sz="1400" dirty="0" smtClean="0">
                <a:latin typeface="Times New Roman" pitchFamily="18" charset="0"/>
                <a:cs typeface="Times New Roman" pitchFamily="18" charset="0"/>
              </a:rPr>
              <a:t>3. </a:t>
            </a:r>
            <a:r>
              <a:rPr lang="ru-RU" sz="1400" dirty="0" err="1" smtClean="0">
                <a:latin typeface="Times New Roman" pitchFamily="18" charset="0"/>
                <a:cs typeface="Times New Roman" pitchFamily="18" charset="0"/>
              </a:rPr>
              <a:t>Підготовка</a:t>
            </a:r>
            <a:r>
              <a:rPr lang="ru-RU" sz="1400" dirty="0" smtClean="0">
                <a:latin typeface="Times New Roman" pitchFamily="18" charset="0"/>
                <a:cs typeface="Times New Roman" pitchFamily="18" charset="0"/>
              </a:rPr>
              <a:t> </a:t>
            </a:r>
            <a:r>
              <a:rPr lang="ru-RU" sz="1400" dirty="0" err="1">
                <a:latin typeface="Times New Roman" pitchFamily="18" charset="0"/>
                <a:cs typeface="Times New Roman" pitchFamily="18" charset="0"/>
              </a:rPr>
              <a:t>матеріальної</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бази</a:t>
            </a:r>
            <a:r>
              <a:rPr lang="ru-RU" sz="1400" dirty="0">
                <a:latin typeface="Times New Roman" pitchFamily="18" charset="0"/>
                <a:cs typeface="Times New Roman" pitchFamily="18" charset="0"/>
              </a:rPr>
              <a:t>.</a:t>
            </a:r>
          </a:p>
          <a:p>
            <a:pPr marL="1371600" lvl="3" indent="0">
              <a:buNone/>
            </a:pPr>
            <a:r>
              <a:rPr lang="ru-RU" sz="1400" dirty="0" smtClean="0">
                <a:latin typeface="Times New Roman" pitchFamily="18" charset="0"/>
                <a:cs typeface="Times New Roman" pitchFamily="18" charset="0"/>
              </a:rPr>
              <a:t>4. </a:t>
            </a:r>
            <a:r>
              <a:rPr lang="ru-RU" sz="1400" dirty="0" err="1" smtClean="0">
                <a:latin typeface="Times New Roman" pitchFamily="18" charset="0"/>
                <a:cs typeface="Times New Roman" pitchFamily="18" charset="0"/>
              </a:rPr>
              <a:t>Розподіл</a:t>
            </a:r>
            <a:r>
              <a:rPr lang="ru-RU" sz="1400" dirty="0" smtClean="0">
                <a:latin typeface="Times New Roman" pitchFamily="18" charset="0"/>
                <a:cs typeface="Times New Roman" pitchFamily="18" charset="0"/>
              </a:rPr>
              <a:t> </a:t>
            </a:r>
            <a:r>
              <a:rPr lang="ru-RU" sz="1400" dirty="0" err="1">
                <a:latin typeface="Times New Roman" pitchFamily="18" charset="0"/>
                <a:cs typeface="Times New Roman" pitchFamily="18" charset="0"/>
              </a:rPr>
              <a:t>управлінських</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функцій</a:t>
            </a:r>
            <a:r>
              <a:rPr lang="ru-RU" sz="1400" dirty="0">
                <a:latin typeface="Times New Roman" pitchFamily="18" charset="0"/>
                <a:cs typeface="Times New Roman" pitchFamily="18" charset="0"/>
              </a:rPr>
              <a:t>.</a:t>
            </a:r>
          </a:p>
          <a:p>
            <a:pPr marL="1371600" lvl="3" indent="0">
              <a:buNone/>
            </a:pPr>
            <a:r>
              <a:rPr lang="ru-RU" sz="1400" dirty="0" smtClean="0">
                <a:latin typeface="Times New Roman" pitchFamily="18" charset="0"/>
                <a:cs typeface="Times New Roman" pitchFamily="18" charset="0"/>
              </a:rPr>
              <a:t>5. </a:t>
            </a:r>
            <a:r>
              <a:rPr lang="ru-RU" sz="1400" dirty="0" err="1" smtClean="0">
                <a:latin typeface="Times New Roman" pitchFamily="18" charset="0"/>
                <a:cs typeface="Times New Roman" pitchFamily="18" charset="0"/>
              </a:rPr>
              <a:t>Науково-методичне</a:t>
            </a:r>
            <a:r>
              <a:rPr lang="ru-RU" sz="1400" dirty="0" smtClean="0">
                <a:latin typeface="Times New Roman" pitchFamily="18" charset="0"/>
                <a:cs typeface="Times New Roman" pitchFamily="18" charset="0"/>
              </a:rPr>
              <a:t> </a:t>
            </a:r>
            <a:r>
              <a:rPr lang="ru-RU" sz="1400" dirty="0" err="1">
                <a:latin typeface="Times New Roman" pitchFamily="18" charset="0"/>
                <a:cs typeface="Times New Roman" pitchFamily="18" charset="0"/>
              </a:rPr>
              <a:t>забезпечення</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експериментальної</a:t>
            </a:r>
            <a:r>
              <a:rPr lang="ru-RU" sz="1400" dirty="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роботи</a:t>
            </a:r>
            <a:r>
              <a:rPr lang="ru-RU" sz="1400" dirty="0" smtClean="0">
                <a:latin typeface="Times New Roman" pitchFamily="18" charset="0"/>
                <a:cs typeface="Times New Roman" pitchFamily="18" charset="0"/>
              </a:rPr>
              <a:t>.</a:t>
            </a:r>
          </a:p>
          <a:p>
            <a:pPr marL="1371600" lvl="3" indent="0">
              <a:buNone/>
            </a:pPr>
            <a:r>
              <a:rPr lang="ru-RU" sz="1400" dirty="0" smtClean="0">
                <a:latin typeface="Times New Roman" pitchFamily="18" charset="0"/>
                <a:cs typeface="Times New Roman" pitchFamily="18" charset="0"/>
              </a:rPr>
              <a:t>6</a:t>
            </a:r>
            <a:r>
              <a:rPr lang="ru-RU" sz="1400" dirty="0">
                <a:latin typeface="Times New Roman" pitchFamily="18" charset="0"/>
                <a:cs typeface="Times New Roman" pitchFamily="18" charset="0"/>
              </a:rPr>
              <a:t>. </a:t>
            </a:r>
            <a:r>
              <a:rPr lang="uk-UA" sz="1400" dirty="0">
                <a:latin typeface="Times New Roman" pitchFamily="18" charset="0"/>
                <a:cs typeface="Times New Roman" pitchFamily="18" charset="0"/>
              </a:rPr>
              <a:t>Розробити</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практичні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підходи</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моделювання</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майбутнього</a:t>
            </a:r>
            <a:r>
              <a:rPr lang="ru-RU" sz="1400" dirty="0">
                <a:latin typeface="Times New Roman" pitchFamily="18" charset="0"/>
                <a:cs typeface="Times New Roman" pitchFamily="18" charset="0"/>
              </a:rPr>
              <a:t> на </a:t>
            </a:r>
            <a:r>
              <a:rPr lang="ru-RU" sz="1400" dirty="0" err="1" smtClean="0">
                <a:latin typeface="Times New Roman" pitchFamily="18" charset="0"/>
                <a:cs typeface="Times New Roman" pitchFamily="18" charset="0"/>
              </a:rPr>
              <a:t>основі</a:t>
            </a:r>
            <a:r>
              <a:rPr lang="ru-RU" sz="1400" dirty="0" smtClean="0">
                <a:latin typeface="Times New Roman" pitchFamily="18" charset="0"/>
                <a:cs typeface="Times New Roman" pitchFamily="18" charset="0"/>
              </a:rPr>
              <a:t>  </a:t>
            </a:r>
            <a:r>
              <a:rPr lang="ru-RU" sz="1400" dirty="0" err="1">
                <a:latin typeface="Times New Roman" pitchFamily="18" charset="0"/>
                <a:cs typeface="Times New Roman" pitchFamily="18" charset="0"/>
              </a:rPr>
              <a:t>використання</a:t>
            </a:r>
            <a:r>
              <a:rPr lang="ru-RU" sz="1400" dirty="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marL="1371600" lvl="3" indent="0">
              <a:buNone/>
            </a:pP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інформаційних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технологій</a:t>
            </a:r>
            <a:r>
              <a:rPr lang="ru-RU" sz="1400" dirty="0" smtClean="0">
                <a:latin typeface="Times New Roman" pitchFamily="18" charset="0"/>
                <a:cs typeface="Times New Roman" pitchFamily="18" charset="0"/>
              </a:rPr>
              <a:t> з метою </a:t>
            </a:r>
            <a:r>
              <a:rPr lang="ru-RU" sz="1400" dirty="0" err="1" smtClean="0">
                <a:latin typeface="Times New Roman" pitchFamily="18" charset="0"/>
                <a:cs typeface="Times New Roman" pitchFamily="18" charset="0"/>
              </a:rPr>
              <a:t>сталого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розвитку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особистості</a:t>
            </a:r>
            <a:endParaRPr lang="ru-RU" sz="1400" dirty="0" smtClean="0">
              <a:latin typeface="Times New Roman" pitchFamily="18" charset="0"/>
              <a:cs typeface="Times New Roman" pitchFamily="18" charset="0"/>
            </a:endParaRPr>
          </a:p>
          <a:p>
            <a:pPr marL="1371600" lvl="3" indent="0">
              <a:buNone/>
            </a:pPr>
            <a:r>
              <a:rPr lang="ru-RU" sz="1400" dirty="0" smtClean="0">
                <a:latin typeface="Times New Roman" pitchFamily="18" charset="0"/>
                <a:cs typeface="Times New Roman" pitchFamily="18" charset="0"/>
              </a:rPr>
              <a:t>7</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Розробка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структурних</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компонентів</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моделі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школи</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випереджаючої</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освіти</a:t>
            </a:r>
            <a:r>
              <a:rPr lang="ru-RU" sz="1400" dirty="0">
                <a:latin typeface="Times New Roman" pitchFamily="18" charset="0"/>
                <a:cs typeface="Times New Roman" pitchFamily="18" charset="0"/>
              </a:rPr>
              <a:t>  через компе</a:t>
            </a:r>
            <a:r>
              <a:rPr lang="ru-RU" sz="1400" dirty="0" smtClean="0">
                <a:latin typeface="Times New Roman" pitchFamily="18" charset="0"/>
                <a:cs typeface="Times New Roman" pitchFamily="18" charset="0"/>
              </a:rPr>
              <a:t>­</a:t>
            </a:r>
          </a:p>
          <a:p>
            <a:pPr marL="1371600" lvl="3" indent="0">
              <a:buNone/>
            </a:pP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тентн</a:t>
            </a:r>
            <a:r>
              <a:rPr lang="uk-UA" sz="1400" dirty="0" err="1">
                <a:latin typeface="Times New Roman" pitchFamily="18" charset="0"/>
                <a:cs typeface="Times New Roman" pitchFamily="18" charset="0"/>
              </a:rPr>
              <a:t>існий</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підхід</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до  </a:t>
            </a:r>
            <a:r>
              <a:rPr lang="ru-RU" sz="1400" dirty="0" err="1" smtClean="0">
                <a:latin typeface="Times New Roman" pitchFamily="18" charset="0"/>
                <a:cs typeface="Times New Roman" pitchFamily="18" charset="0"/>
              </a:rPr>
              <a:t>розвитку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особистості</a:t>
            </a:r>
            <a:r>
              <a:rPr lang="ru-RU" sz="1400" dirty="0" smtClean="0">
                <a:latin typeface="Times New Roman" pitchFamily="18" charset="0"/>
                <a:cs typeface="Times New Roman" pitchFamily="18" charset="0"/>
              </a:rPr>
              <a:t> та </a:t>
            </a:r>
            <a:r>
              <a:rPr lang="ru-RU" sz="1400" dirty="0" err="1" smtClean="0">
                <a:latin typeface="Times New Roman" pitchFamily="18" charset="0"/>
                <a:cs typeface="Times New Roman" pitchFamily="18" charset="0"/>
              </a:rPr>
              <a:t>їх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експериментальна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перевірка</a:t>
            </a:r>
            <a:endParaRPr lang="ru-RU" sz="1400" dirty="0" smtClean="0">
              <a:latin typeface="Times New Roman" pitchFamily="18" charset="0"/>
              <a:cs typeface="Times New Roman" pitchFamily="18" charset="0"/>
            </a:endParaRPr>
          </a:p>
          <a:p>
            <a:pPr marL="914400" lvl="2" indent="0">
              <a:buNone/>
            </a:pPr>
            <a:r>
              <a:rPr lang="ru-RU" sz="1400" dirty="0" smtClean="0">
                <a:latin typeface="Times New Roman" pitchFamily="18" charset="0"/>
                <a:cs typeface="Times New Roman" pitchFamily="18" charset="0"/>
              </a:rPr>
              <a:t>          8. </a:t>
            </a:r>
            <a:r>
              <a:rPr lang="ru-RU" sz="1400" dirty="0" err="1" smtClean="0">
                <a:latin typeface="Times New Roman" pitchFamily="18" charset="0"/>
                <a:cs typeface="Times New Roman" pitchFamily="18" charset="0"/>
              </a:rPr>
              <a:t>Розробка</a:t>
            </a:r>
            <a:r>
              <a:rPr lang="ru-RU" sz="1400" dirty="0" smtClean="0">
                <a:latin typeface="Times New Roman" pitchFamily="18" charset="0"/>
                <a:cs typeface="Times New Roman" pitchFamily="18" charset="0"/>
              </a:rPr>
              <a:t> </a:t>
            </a:r>
            <a:r>
              <a:rPr lang="ru-RU" sz="1400" dirty="0" err="1">
                <a:latin typeface="Times New Roman" pitchFamily="18" charset="0"/>
                <a:cs typeface="Times New Roman" pitchFamily="18" charset="0"/>
              </a:rPr>
              <a:t>нових</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освітніх</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програм</a:t>
            </a:r>
            <a:r>
              <a:rPr lang="uk-UA" sz="1400" dirty="0">
                <a:latin typeface="Times New Roman" pitchFamily="18" charset="0"/>
                <a:cs typeface="Times New Roman" pitchFamily="18" charset="0"/>
              </a:rPr>
              <a:t> за проектом «Випереджальна освіта для  </a:t>
            </a:r>
            <a:r>
              <a:rPr lang="ru-RU"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сталого </a:t>
            </a:r>
          </a:p>
          <a:p>
            <a:pPr marL="914400" lvl="2" indent="0">
              <a:buNone/>
            </a:pPr>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                розвитку</a:t>
            </a:r>
            <a:r>
              <a:rPr lang="uk-UA" sz="1400" dirty="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marL="914400" lvl="2" indent="0">
              <a:buNone/>
            </a:pPr>
            <a:r>
              <a:rPr lang="ru-RU" sz="1400" dirty="0" smtClean="0">
                <a:latin typeface="Times New Roman" pitchFamily="18" charset="0"/>
                <a:cs typeface="Times New Roman" pitchFamily="18" charset="0"/>
              </a:rPr>
              <a:t>          9. </a:t>
            </a:r>
            <a:r>
              <a:rPr lang="ru-RU" sz="1400" dirty="0" err="1" smtClean="0">
                <a:latin typeface="Times New Roman" pitchFamily="18" charset="0"/>
                <a:cs typeface="Times New Roman" pitchFamily="18" charset="0"/>
              </a:rPr>
              <a:t>Проведення</a:t>
            </a:r>
            <a:r>
              <a:rPr lang="ru-RU" sz="1400" dirty="0" smtClean="0">
                <a:latin typeface="Times New Roman" pitchFamily="18" charset="0"/>
                <a:cs typeface="Times New Roman" pitchFamily="18" charset="0"/>
              </a:rPr>
              <a:t> </a:t>
            </a:r>
            <a:r>
              <a:rPr lang="ru-RU" sz="1400" dirty="0" err="1">
                <a:latin typeface="Times New Roman" pitchFamily="18" charset="0"/>
                <a:cs typeface="Times New Roman" pitchFamily="18" charset="0"/>
              </a:rPr>
              <a:t>соціально-педагогічного</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аналізу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впливу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педагогічного</a:t>
            </a:r>
            <a:r>
              <a:rPr lang="ru-RU" sz="1400" dirty="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процесу</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на </a:t>
            </a:r>
            <a:r>
              <a:rPr lang="ru-RU" sz="1400" dirty="0" err="1">
                <a:latin typeface="Times New Roman" pitchFamily="18" charset="0"/>
                <a:cs typeface="Times New Roman" pitchFamily="18" charset="0"/>
              </a:rPr>
              <a:t>формування</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p>
          <a:p>
            <a:pPr marL="914400" lvl="2" indent="0">
              <a:buNone/>
            </a:pP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компетентності</a:t>
            </a:r>
            <a:r>
              <a:rPr lang="ru-RU" sz="1400" dirty="0" smtClean="0">
                <a:latin typeface="Times New Roman" pitchFamily="18" charset="0"/>
                <a:cs typeface="Times New Roman" pitchFamily="18" charset="0"/>
              </a:rPr>
              <a:t> </a:t>
            </a:r>
            <a:r>
              <a:rPr lang="ru-RU" sz="1400" dirty="0" err="1">
                <a:latin typeface="Times New Roman" pitchFamily="18" charset="0"/>
                <a:cs typeface="Times New Roman" pitchFamily="18" charset="0"/>
              </a:rPr>
              <a:t>школярів</a:t>
            </a:r>
            <a:r>
              <a:rPr lang="uk-UA" sz="1400" dirty="0">
                <a:latin typeface="Times New Roman" pitchFamily="18" charset="0"/>
                <a:cs typeface="Times New Roman" pitchFamily="18" charset="0"/>
              </a:rPr>
              <a:t> щодо випереджального</a:t>
            </a:r>
            <a:endParaRPr lang="ru-RU" sz="1400" dirty="0">
              <a:latin typeface="Times New Roman" pitchFamily="18" charset="0"/>
              <a:cs typeface="Times New Roman" pitchFamily="18" charset="0"/>
            </a:endParaRPr>
          </a:p>
          <a:p>
            <a:pPr marL="0" indent="0">
              <a:buNone/>
            </a:pPr>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                             10. моделювання </a:t>
            </a:r>
            <a:r>
              <a:rPr lang="uk-UA" sz="1400" dirty="0">
                <a:latin typeface="Times New Roman" pitchFamily="18" charset="0"/>
                <a:cs typeface="Times New Roman" pitchFamily="18" charset="0"/>
              </a:rPr>
              <a:t>майбутнього на основі використання задля сталого</a:t>
            </a:r>
            <a:endParaRPr lang="ru-RU" sz="1400" dirty="0">
              <a:latin typeface="Times New Roman" pitchFamily="18" charset="0"/>
              <a:cs typeface="Times New Roman" pitchFamily="18" charset="0"/>
            </a:endParaRPr>
          </a:p>
          <a:p>
            <a:pPr marL="914400" lvl="2" indent="0">
              <a:buNone/>
            </a:pPr>
            <a:r>
              <a:rPr lang="ru-RU" sz="1400" dirty="0" smtClean="0">
                <a:latin typeface="Times New Roman" pitchFamily="18" charset="0"/>
                <a:cs typeface="Times New Roman" pitchFamily="18" charset="0"/>
              </a:rPr>
              <a:t>         11. </a:t>
            </a:r>
            <a:r>
              <a:rPr lang="ru-RU" sz="1400" dirty="0" err="1" smtClean="0">
                <a:latin typeface="Times New Roman" pitchFamily="18" charset="0"/>
                <a:cs typeface="Times New Roman" pitchFamily="18" charset="0"/>
              </a:rPr>
              <a:t>Розробка</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і </a:t>
            </a:r>
            <a:r>
              <a:rPr lang="ru-RU" sz="1400" dirty="0" err="1">
                <a:latin typeface="Times New Roman" pitchFamily="18" charset="0"/>
                <a:cs typeface="Times New Roman" pitchFamily="18" charset="0"/>
              </a:rPr>
              <a:t>апробація</a:t>
            </a:r>
            <a:r>
              <a:rPr lang="ru-RU" sz="1400" dirty="0">
                <a:latin typeface="Times New Roman" pitchFamily="18" charset="0"/>
                <a:cs typeface="Times New Roman" pitchFamily="18" charset="0"/>
              </a:rPr>
              <a:t> </a:t>
            </a:r>
            <a:r>
              <a:rPr lang="uk-UA" sz="1400" dirty="0">
                <a:latin typeface="Times New Roman" pitchFamily="18" charset="0"/>
                <a:cs typeface="Times New Roman" pitchFamily="18" charset="0"/>
              </a:rPr>
              <a:t>моделі </a:t>
            </a:r>
            <a:r>
              <a:rPr lang="ru-RU" sz="1400" dirty="0" err="1">
                <a:latin typeface="Times New Roman" pitchFamily="18" charset="0"/>
                <a:cs typeface="Times New Roman" pitchFamily="18" charset="0"/>
              </a:rPr>
              <a:t>школи</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випереджаючої</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освіти</a:t>
            </a:r>
            <a:r>
              <a:rPr lang="uk-UA" sz="1400" dirty="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marL="914400" lvl="2" indent="0">
              <a:buNone/>
            </a:pPr>
            <a:r>
              <a:rPr lang="ru-RU" sz="1400" dirty="0" smtClean="0">
                <a:latin typeface="Times New Roman" pitchFamily="18" charset="0"/>
                <a:cs typeface="Times New Roman" pitchFamily="18" charset="0"/>
              </a:rPr>
              <a:t>         12. </a:t>
            </a:r>
            <a:r>
              <a:rPr lang="ru-RU" sz="1400" dirty="0" err="1" smtClean="0">
                <a:latin typeface="Times New Roman" pitchFamily="18" charset="0"/>
                <a:cs typeface="Times New Roman" pitchFamily="18" charset="0"/>
              </a:rPr>
              <a:t>Моделювання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системи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управління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школи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випереджаючої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освіти</a:t>
            </a:r>
            <a:r>
              <a:rPr lang="ru-RU" sz="1400" dirty="0" smtClean="0">
                <a:latin typeface="Times New Roman" pitchFamily="18" charset="0"/>
                <a:cs typeface="Times New Roman" pitchFamily="18" charset="0"/>
              </a:rPr>
              <a:t> через</a:t>
            </a:r>
          </a:p>
          <a:p>
            <a:pPr marL="914400" lvl="2" indent="0">
              <a:buNone/>
            </a:pPr>
            <a:r>
              <a:rPr lang="ru-RU" sz="1400" dirty="0" smtClean="0">
                <a:latin typeface="Times New Roman" pitchFamily="18" charset="0"/>
                <a:cs typeface="Times New Roman" pitchFamily="18" charset="0"/>
              </a:rPr>
              <a:t>         13. </a:t>
            </a:r>
            <a:r>
              <a:rPr lang="uk-UA" sz="1400" dirty="0" smtClean="0">
                <a:latin typeface="Times New Roman" pitchFamily="18" charset="0"/>
                <a:cs typeface="Times New Roman" pitchFamily="18" charset="0"/>
              </a:rPr>
              <a:t>впровадження у навчально-виховний процес випереджального моделювання</a:t>
            </a:r>
            <a:r>
              <a:rPr lang="ru-RU" sz="1400" dirty="0" smtClean="0">
                <a:latin typeface="Times New Roman" pitchFamily="18" charset="0"/>
                <a:cs typeface="Times New Roman" pitchFamily="18" charset="0"/>
              </a:rPr>
              <a:t> </a:t>
            </a:r>
            <a:r>
              <a:rPr lang="uk-UA" sz="1400" dirty="0" smtClean="0">
                <a:latin typeface="Times New Roman" pitchFamily="18" charset="0"/>
                <a:cs typeface="Times New Roman" pitchFamily="18" charset="0"/>
              </a:rPr>
              <a:t> майбутнього на </a:t>
            </a:r>
          </a:p>
          <a:p>
            <a:pPr marL="914400" lvl="2" indent="0">
              <a:buNone/>
            </a:pPr>
            <a:r>
              <a:rPr lang="uk-UA" sz="1400" dirty="0" smtClean="0">
                <a:latin typeface="Times New Roman" pitchFamily="18" charset="0"/>
                <a:cs typeface="Times New Roman" pitchFamily="18" charset="0"/>
              </a:rPr>
              <a:t>                   основі </a:t>
            </a:r>
            <a:r>
              <a:rPr lang="uk-UA" sz="1400" dirty="0">
                <a:latin typeface="Times New Roman" pitchFamily="18" charset="0"/>
                <a:cs typeface="Times New Roman" pitchFamily="18" charset="0"/>
              </a:rPr>
              <a:t>використання інформаційно-комунікаційних </a:t>
            </a:r>
            <a:r>
              <a:rPr lang="ru-RU"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технологій</a:t>
            </a:r>
            <a:r>
              <a:rPr lang="uk-UA" sz="1400" dirty="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marL="914400" lvl="2" indent="0">
              <a:buNone/>
            </a:pPr>
            <a:r>
              <a:rPr lang="ru-RU" sz="1400" dirty="0" smtClean="0">
                <a:latin typeface="Times New Roman" pitchFamily="18" charset="0"/>
                <a:cs typeface="Times New Roman" pitchFamily="18" charset="0"/>
              </a:rPr>
              <a:t>         14. Практична </a:t>
            </a:r>
            <a:r>
              <a:rPr lang="ru-RU" sz="1400" dirty="0" err="1">
                <a:latin typeface="Times New Roman" pitchFamily="18" charset="0"/>
                <a:cs typeface="Times New Roman" pitchFamily="18" charset="0"/>
              </a:rPr>
              <a:t>апробація</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програми</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дослідження</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фіксування</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поточних</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результатів</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під</a:t>
            </a:r>
            <a:r>
              <a:rPr lang="ru-RU" sz="1400" dirty="0">
                <a:latin typeface="Times New Roman" pitchFamily="18" charset="0"/>
                <a:cs typeface="Times New Roman" pitchFamily="18" charset="0"/>
              </a:rPr>
              <a:t> час </a:t>
            </a:r>
            <a:endParaRPr lang="ru-RU" sz="1400" dirty="0" smtClean="0">
              <a:latin typeface="Times New Roman" pitchFamily="18" charset="0"/>
              <a:cs typeface="Times New Roman" pitchFamily="18" charset="0"/>
            </a:endParaRPr>
          </a:p>
          <a:p>
            <a:pPr marL="914400" lvl="2" indent="0">
              <a:buNone/>
            </a:pP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перевірки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гіпотези</a:t>
            </a:r>
            <a:r>
              <a:rPr lang="uk-UA" sz="1400" dirty="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marL="914400" lvl="2" indent="0">
              <a:buNone/>
            </a:pPr>
            <a:r>
              <a:rPr lang="ru-RU" sz="1400" dirty="0" smtClean="0">
                <a:latin typeface="Times New Roman" pitchFamily="18" charset="0"/>
                <a:cs typeface="Times New Roman" pitchFamily="18" charset="0"/>
              </a:rPr>
              <a:t>         15. </a:t>
            </a:r>
            <a:r>
              <a:rPr lang="ru-RU" sz="1400" dirty="0" err="1" smtClean="0">
                <a:latin typeface="Times New Roman" pitchFamily="18" charset="0"/>
                <a:cs typeface="Times New Roman" pitchFamily="18" charset="0"/>
              </a:rPr>
              <a:t>Діагностика</a:t>
            </a:r>
            <a:r>
              <a:rPr lang="ru-RU" sz="1400" dirty="0" smtClean="0">
                <a:latin typeface="Times New Roman" pitchFamily="18" charset="0"/>
                <a:cs typeface="Times New Roman" pitchFamily="18" charset="0"/>
              </a:rPr>
              <a:t> </a:t>
            </a:r>
            <a:r>
              <a:rPr lang="ru-RU" sz="1400" dirty="0" err="1">
                <a:latin typeface="Times New Roman" pitchFamily="18" charset="0"/>
                <a:cs typeface="Times New Roman" pitchFamily="18" charset="0"/>
              </a:rPr>
              <a:t>досягнень</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учня</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його</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саморозвитку</a:t>
            </a:r>
            <a:r>
              <a:rPr lang="ru-RU" sz="1400" dirty="0">
                <a:latin typeface="Times New Roman" pitchFamily="18" charset="0"/>
                <a:cs typeface="Times New Roman" pitchFamily="18" charset="0"/>
              </a:rPr>
              <a:t> та </a:t>
            </a:r>
            <a:r>
              <a:rPr lang="ru-RU" sz="1400" dirty="0" err="1">
                <a:latin typeface="Times New Roman" pitchFamily="18" charset="0"/>
                <a:cs typeface="Times New Roman" pitchFamily="18" charset="0"/>
              </a:rPr>
              <a:t>самовиховання</a:t>
            </a:r>
            <a:r>
              <a:rPr lang="uk-UA" sz="1400" dirty="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marL="914400" lvl="2" indent="0">
              <a:buNone/>
            </a:pPr>
            <a:r>
              <a:rPr lang="ru-RU" sz="1400" dirty="0" smtClean="0">
                <a:latin typeface="Times New Roman" pitchFamily="18" charset="0"/>
                <a:cs typeface="Times New Roman" pitchFamily="18" charset="0"/>
              </a:rPr>
              <a:t>         16. </a:t>
            </a:r>
            <a:r>
              <a:rPr lang="ru-RU" sz="1400" dirty="0" err="1" smtClean="0">
                <a:latin typeface="Times New Roman" pitchFamily="18" charset="0"/>
                <a:cs typeface="Times New Roman" pitchFamily="18" charset="0"/>
              </a:rPr>
              <a:t>Моніторингові</a:t>
            </a:r>
            <a:r>
              <a:rPr lang="ru-RU" sz="1400" dirty="0" smtClean="0">
                <a:latin typeface="Times New Roman" pitchFamily="18" charset="0"/>
                <a:cs typeface="Times New Roman" pitchFamily="18" charset="0"/>
              </a:rPr>
              <a:t> </a:t>
            </a:r>
            <a:r>
              <a:rPr lang="ru-RU" sz="1400" dirty="0" err="1">
                <a:latin typeface="Times New Roman" pitchFamily="18" charset="0"/>
                <a:cs typeface="Times New Roman" pitchFamily="18" charset="0"/>
              </a:rPr>
              <a:t>дослідження</a:t>
            </a:r>
            <a:r>
              <a:rPr lang="ru-RU" sz="1400" dirty="0">
                <a:latin typeface="Times New Roman" pitchFamily="18" charset="0"/>
                <a:cs typeface="Times New Roman" pitchFamily="18" charset="0"/>
              </a:rPr>
              <a:t> навчально-</a:t>
            </a:r>
            <a:r>
              <a:rPr lang="ru-RU" sz="1400" dirty="0" err="1">
                <a:latin typeface="Times New Roman" pitchFamily="18" charset="0"/>
                <a:cs typeface="Times New Roman" pitchFamily="18" charset="0"/>
              </a:rPr>
              <a:t>виховного</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процесу</a:t>
            </a:r>
            <a:r>
              <a:rPr lang="uk-UA" sz="1400" dirty="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marL="914400" lvl="2" indent="0">
              <a:buNone/>
            </a:pPr>
            <a:r>
              <a:rPr lang="ru-RU" sz="1400" dirty="0" smtClean="0">
                <a:latin typeface="Times New Roman" pitchFamily="18" charset="0"/>
                <a:cs typeface="Times New Roman" pitchFamily="18" charset="0"/>
              </a:rPr>
              <a:t>        17. </a:t>
            </a:r>
            <a:r>
              <a:rPr lang="ru-RU" sz="1400" dirty="0" err="1" smtClean="0">
                <a:latin typeface="Times New Roman" pitchFamily="18" charset="0"/>
                <a:cs typeface="Times New Roman" pitchFamily="18" charset="0"/>
              </a:rPr>
              <a:t>Проведення</a:t>
            </a:r>
            <a:r>
              <a:rPr lang="ru-RU" sz="1400" dirty="0" smtClean="0">
                <a:latin typeface="Times New Roman" pitchFamily="18" charset="0"/>
                <a:cs typeface="Times New Roman" pitchFamily="18" charset="0"/>
              </a:rPr>
              <a:t> </a:t>
            </a:r>
            <a:r>
              <a:rPr lang="ru-RU" sz="1400" dirty="0" err="1">
                <a:latin typeface="Times New Roman" pitchFamily="18" charset="0"/>
                <a:cs typeface="Times New Roman" pitchFamily="18" charset="0"/>
              </a:rPr>
              <a:t>підсумкових</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зрізів</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особистісної</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компетентності</a:t>
            </a:r>
            <a:r>
              <a:rPr lang="ru-RU" sz="1400" dirty="0">
                <a:latin typeface="Times New Roman" pitchFamily="18" charset="0"/>
                <a:cs typeface="Times New Roman" pitchFamily="18" charset="0"/>
              </a:rPr>
              <a:t> для </a:t>
            </a:r>
            <a:r>
              <a:rPr lang="ru-RU" sz="1400" dirty="0" err="1">
                <a:latin typeface="Times New Roman" pitchFamily="18" charset="0"/>
                <a:cs typeface="Times New Roman" pitchFamily="18" charset="0"/>
              </a:rPr>
              <a:t>сталого</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розвитку</a:t>
            </a:r>
            <a:r>
              <a:rPr lang="ru-RU" sz="1400" dirty="0" smtClean="0">
                <a:latin typeface="Times New Roman" pitchFamily="18" charset="0"/>
                <a:cs typeface="Times New Roman" pitchFamily="18" charset="0"/>
              </a:rPr>
              <a:t> </a:t>
            </a:r>
            <a:r>
              <a:rPr lang="ru-RU" sz="1400" dirty="0" err="1">
                <a:latin typeface="Times New Roman" pitchFamily="18" charset="0"/>
                <a:cs typeface="Times New Roman" pitchFamily="18" charset="0"/>
              </a:rPr>
              <a:t>школярів</a:t>
            </a:r>
            <a:r>
              <a:rPr lang="uk-UA" sz="1400" dirty="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72826109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461826"/>
                                        </p:tgtEl>
                                        <p:attrNameLst>
                                          <p:attrName>style.visibility</p:attrName>
                                        </p:attrNameLst>
                                      </p:cBhvr>
                                      <p:to>
                                        <p:strVal val="visible"/>
                                      </p:to>
                                    </p:set>
                                    <p:anim calcmode="lin" valueType="num">
                                      <p:cBhvr>
                                        <p:cTn id="7" dur="500" fill="hold"/>
                                        <p:tgtEl>
                                          <p:spTgt spid="46182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6182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6182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61826"/>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61827">
                                            <p:txEl>
                                              <p:pRg st="0" end="0"/>
                                            </p:txEl>
                                          </p:spTgt>
                                        </p:tgtEl>
                                        <p:attrNameLst>
                                          <p:attrName>style.visibility</p:attrName>
                                        </p:attrNameLst>
                                      </p:cBhvr>
                                      <p:to>
                                        <p:strVal val="visible"/>
                                      </p:to>
                                    </p:set>
                                    <p:anim calcmode="lin" valueType="num">
                                      <p:cBhvr>
                                        <p:cTn id="15" dur="500" fill="hold"/>
                                        <p:tgtEl>
                                          <p:spTgt spid="46182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6182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6182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618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461827">
                                            <p:txEl>
                                              <p:pRg st="1" end="1"/>
                                            </p:txEl>
                                          </p:spTgt>
                                        </p:tgtEl>
                                        <p:attrNameLst>
                                          <p:attrName>style.visibility</p:attrName>
                                        </p:attrNameLst>
                                      </p:cBhvr>
                                      <p:to>
                                        <p:strVal val="visible"/>
                                      </p:to>
                                    </p:set>
                                    <p:anim calcmode="lin" valueType="num">
                                      <p:cBhvr>
                                        <p:cTn id="23" dur="500" fill="hold"/>
                                        <p:tgtEl>
                                          <p:spTgt spid="46182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46182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46182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4618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461827">
                                            <p:txEl>
                                              <p:pRg st="2" end="2"/>
                                            </p:txEl>
                                          </p:spTgt>
                                        </p:tgtEl>
                                        <p:attrNameLst>
                                          <p:attrName>style.visibility</p:attrName>
                                        </p:attrNameLst>
                                      </p:cBhvr>
                                      <p:to>
                                        <p:strVal val="visible"/>
                                      </p:to>
                                    </p:set>
                                    <p:anim calcmode="lin" valueType="num">
                                      <p:cBhvr>
                                        <p:cTn id="31" dur="500" fill="hold"/>
                                        <p:tgtEl>
                                          <p:spTgt spid="46182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46182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46182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4618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461827">
                                            <p:txEl>
                                              <p:pRg st="3" end="3"/>
                                            </p:txEl>
                                          </p:spTgt>
                                        </p:tgtEl>
                                        <p:attrNameLst>
                                          <p:attrName>style.visibility</p:attrName>
                                        </p:attrNameLst>
                                      </p:cBhvr>
                                      <p:to>
                                        <p:strVal val="visible"/>
                                      </p:to>
                                    </p:set>
                                    <p:anim calcmode="lin" valueType="num">
                                      <p:cBhvr>
                                        <p:cTn id="39" dur="500" fill="hold"/>
                                        <p:tgtEl>
                                          <p:spTgt spid="46182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46182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46182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4618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461827">
                                            <p:txEl>
                                              <p:pRg st="4" end="4"/>
                                            </p:txEl>
                                          </p:spTgt>
                                        </p:tgtEl>
                                        <p:attrNameLst>
                                          <p:attrName>style.visibility</p:attrName>
                                        </p:attrNameLst>
                                      </p:cBhvr>
                                      <p:to>
                                        <p:strVal val="visible"/>
                                      </p:to>
                                    </p:set>
                                    <p:anim calcmode="lin" valueType="num">
                                      <p:cBhvr>
                                        <p:cTn id="47" dur="500" fill="hold"/>
                                        <p:tgtEl>
                                          <p:spTgt spid="46182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46182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46182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4618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461827">
                                            <p:txEl>
                                              <p:pRg st="5" end="5"/>
                                            </p:txEl>
                                          </p:spTgt>
                                        </p:tgtEl>
                                        <p:attrNameLst>
                                          <p:attrName>style.visibility</p:attrName>
                                        </p:attrNameLst>
                                      </p:cBhvr>
                                      <p:to>
                                        <p:strVal val="visible"/>
                                      </p:to>
                                    </p:set>
                                    <p:anim calcmode="lin" valueType="num">
                                      <p:cBhvr>
                                        <p:cTn id="55" dur="500" fill="hold"/>
                                        <p:tgtEl>
                                          <p:spTgt spid="461827">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461827">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461827">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46182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9" presetClass="entr" presetSubtype="0" accel="100000" fill="hold" grpId="0" nodeType="clickEffect">
                                  <p:stCondLst>
                                    <p:cond delay="0"/>
                                  </p:stCondLst>
                                  <p:childTnLst>
                                    <p:set>
                                      <p:cBhvr>
                                        <p:cTn id="62" dur="1" fill="hold">
                                          <p:stCondLst>
                                            <p:cond delay="0"/>
                                          </p:stCondLst>
                                        </p:cTn>
                                        <p:tgtEl>
                                          <p:spTgt spid="461827">
                                            <p:txEl>
                                              <p:pRg st="6" end="6"/>
                                            </p:txEl>
                                          </p:spTgt>
                                        </p:tgtEl>
                                        <p:attrNameLst>
                                          <p:attrName>style.visibility</p:attrName>
                                        </p:attrNameLst>
                                      </p:cBhvr>
                                      <p:to>
                                        <p:strVal val="visible"/>
                                      </p:to>
                                    </p:set>
                                    <p:anim calcmode="lin" valueType="num">
                                      <p:cBhvr>
                                        <p:cTn id="63" dur="500" fill="hold"/>
                                        <p:tgtEl>
                                          <p:spTgt spid="461827">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461827">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461827">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46182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9" presetClass="entr" presetSubtype="0" accel="100000" fill="hold" grpId="0" nodeType="clickEffect">
                                  <p:stCondLst>
                                    <p:cond delay="0"/>
                                  </p:stCondLst>
                                  <p:childTnLst>
                                    <p:set>
                                      <p:cBhvr>
                                        <p:cTn id="70" dur="1" fill="hold">
                                          <p:stCondLst>
                                            <p:cond delay="0"/>
                                          </p:stCondLst>
                                        </p:cTn>
                                        <p:tgtEl>
                                          <p:spTgt spid="461827">
                                            <p:txEl>
                                              <p:pRg st="7" end="7"/>
                                            </p:txEl>
                                          </p:spTgt>
                                        </p:tgtEl>
                                        <p:attrNameLst>
                                          <p:attrName>style.visibility</p:attrName>
                                        </p:attrNameLst>
                                      </p:cBhvr>
                                      <p:to>
                                        <p:strVal val="visible"/>
                                      </p:to>
                                    </p:set>
                                    <p:anim calcmode="lin" valueType="num">
                                      <p:cBhvr>
                                        <p:cTn id="71" dur="500" fill="hold"/>
                                        <p:tgtEl>
                                          <p:spTgt spid="461827">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461827">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461827">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46182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9" presetClass="entr" presetSubtype="0" accel="100000" fill="hold" grpId="0" nodeType="clickEffect">
                                  <p:stCondLst>
                                    <p:cond delay="0"/>
                                  </p:stCondLst>
                                  <p:childTnLst>
                                    <p:set>
                                      <p:cBhvr>
                                        <p:cTn id="78" dur="1" fill="hold">
                                          <p:stCondLst>
                                            <p:cond delay="0"/>
                                          </p:stCondLst>
                                        </p:cTn>
                                        <p:tgtEl>
                                          <p:spTgt spid="461827">
                                            <p:txEl>
                                              <p:pRg st="8" end="8"/>
                                            </p:txEl>
                                          </p:spTgt>
                                        </p:tgtEl>
                                        <p:attrNameLst>
                                          <p:attrName>style.visibility</p:attrName>
                                        </p:attrNameLst>
                                      </p:cBhvr>
                                      <p:to>
                                        <p:strVal val="visible"/>
                                      </p:to>
                                    </p:set>
                                    <p:anim calcmode="lin" valueType="num">
                                      <p:cBhvr>
                                        <p:cTn id="79" dur="500" fill="hold"/>
                                        <p:tgtEl>
                                          <p:spTgt spid="461827">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0" dur="500" fill="hold"/>
                                        <p:tgtEl>
                                          <p:spTgt spid="461827">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1" dur="500" fill="hold"/>
                                        <p:tgtEl>
                                          <p:spTgt spid="461827">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82" dur="500" fill="hold"/>
                                        <p:tgtEl>
                                          <p:spTgt spid="461827">
                                            <p:txEl>
                                              <p:pRg st="8" end="8"/>
                                            </p:txEl>
                                          </p:spTgt>
                                        </p:tgtEl>
                                        <p:attrNameLst>
                                          <p:attrName>ppt_y</p:attrName>
                                        </p:attrNameLst>
                                      </p:cBhvr>
                                      <p:tavLst>
                                        <p:tav tm="0">
                                          <p:val>
                                            <p:strVal val="#ppt_y"/>
                                          </p:val>
                                        </p:tav>
                                        <p:tav tm="100000">
                                          <p:val>
                                            <p:strVal val="#ppt_y"/>
                                          </p:val>
                                        </p:tav>
                                      </p:tavLst>
                                    </p:anim>
                                  </p:childTnLst>
                                </p:cTn>
                              </p:par>
                              <p:par>
                                <p:cTn id="83" presetID="39" presetClass="entr" presetSubtype="0" accel="100000" fill="hold" grpId="0" nodeType="withEffect">
                                  <p:stCondLst>
                                    <p:cond delay="0"/>
                                  </p:stCondLst>
                                  <p:childTnLst>
                                    <p:set>
                                      <p:cBhvr>
                                        <p:cTn id="84" dur="1" fill="hold">
                                          <p:stCondLst>
                                            <p:cond delay="0"/>
                                          </p:stCondLst>
                                        </p:cTn>
                                        <p:tgtEl>
                                          <p:spTgt spid="461827">
                                            <p:txEl>
                                              <p:pRg st="9" end="9"/>
                                            </p:txEl>
                                          </p:spTgt>
                                        </p:tgtEl>
                                        <p:attrNameLst>
                                          <p:attrName>style.visibility</p:attrName>
                                        </p:attrNameLst>
                                      </p:cBhvr>
                                      <p:to>
                                        <p:strVal val="visible"/>
                                      </p:to>
                                    </p:set>
                                    <p:anim calcmode="lin" valueType="num">
                                      <p:cBhvr>
                                        <p:cTn id="85" dur="500" fill="hold"/>
                                        <p:tgtEl>
                                          <p:spTgt spid="461827">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6" dur="500" fill="hold"/>
                                        <p:tgtEl>
                                          <p:spTgt spid="461827">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7" dur="500" fill="hold"/>
                                        <p:tgtEl>
                                          <p:spTgt spid="461827">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88" dur="500" fill="hold"/>
                                        <p:tgtEl>
                                          <p:spTgt spid="461827">
                                            <p:txEl>
                                              <p:pRg st="9" end="9"/>
                                            </p:txEl>
                                          </p:spTgt>
                                        </p:tgtEl>
                                        <p:attrNameLst>
                                          <p:attrName>ppt_y</p:attrName>
                                        </p:attrNameLst>
                                      </p:cBhvr>
                                      <p:tavLst>
                                        <p:tav tm="0">
                                          <p:val>
                                            <p:strVal val="#ppt_y"/>
                                          </p:val>
                                        </p:tav>
                                        <p:tav tm="100000">
                                          <p:val>
                                            <p:strVal val="#ppt_y"/>
                                          </p:val>
                                        </p:tav>
                                      </p:tavLst>
                                    </p:anim>
                                  </p:childTnLst>
                                </p:cTn>
                              </p:par>
                              <p:par>
                                <p:cTn id="89" presetID="39" presetClass="entr" presetSubtype="0" accel="100000" fill="hold" grpId="0" nodeType="withEffect">
                                  <p:stCondLst>
                                    <p:cond delay="0"/>
                                  </p:stCondLst>
                                  <p:childTnLst>
                                    <p:set>
                                      <p:cBhvr>
                                        <p:cTn id="90" dur="1" fill="hold">
                                          <p:stCondLst>
                                            <p:cond delay="0"/>
                                          </p:stCondLst>
                                        </p:cTn>
                                        <p:tgtEl>
                                          <p:spTgt spid="461827">
                                            <p:txEl>
                                              <p:pRg st="10" end="10"/>
                                            </p:txEl>
                                          </p:spTgt>
                                        </p:tgtEl>
                                        <p:attrNameLst>
                                          <p:attrName>style.visibility</p:attrName>
                                        </p:attrNameLst>
                                      </p:cBhvr>
                                      <p:to>
                                        <p:strVal val="visible"/>
                                      </p:to>
                                    </p:set>
                                    <p:anim calcmode="lin" valueType="num">
                                      <p:cBhvr>
                                        <p:cTn id="91" dur="500" fill="hold"/>
                                        <p:tgtEl>
                                          <p:spTgt spid="461827">
                                            <p:txEl>
                                              <p:pRg st="10" end="1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2" dur="500" fill="hold"/>
                                        <p:tgtEl>
                                          <p:spTgt spid="461827">
                                            <p:txEl>
                                              <p:pRg st="10" end="1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3" dur="500" fill="hold"/>
                                        <p:tgtEl>
                                          <p:spTgt spid="461827">
                                            <p:txEl>
                                              <p:pRg st="10" end="10"/>
                                            </p:txEl>
                                          </p:spTgt>
                                        </p:tgtEl>
                                        <p:attrNameLst>
                                          <p:attrName>ppt_x</p:attrName>
                                        </p:attrNameLst>
                                      </p:cBhvr>
                                      <p:tavLst>
                                        <p:tav tm="0">
                                          <p:val>
                                            <p:strVal val="#ppt_x-.3"/>
                                          </p:val>
                                        </p:tav>
                                        <p:tav tm="50000">
                                          <p:val>
                                            <p:strVal val="#ppt_x"/>
                                          </p:val>
                                        </p:tav>
                                        <p:tav tm="100000">
                                          <p:val>
                                            <p:strVal val="#ppt_x"/>
                                          </p:val>
                                        </p:tav>
                                      </p:tavLst>
                                    </p:anim>
                                    <p:anim calcmode="lin" valueType="num">
                                      <p:cBhvr>
                                        <p:cTn id="94" dur="500" fill="hold"/>
                                        <p:tgtEl>
                                          <p:spTgt spid="461827">
                                            <p:txEl>
                                              <p:pRg st="10" end="10"/>
                                            </p:txEl>
                                          </p:spTgt>
                                        </p:tgtEl>
                                        <p:attrNameLst>
                                          <p:attrName>ppt_y</p:attrName>
                                        </p:attrNameLst>
                                      </p:cBhvr>
                                      <p:tavLst>
                                        <p:tav tm="0">
                                          <p:val>
                                            <p:strVal val="#ppt_y"/>
                                          </p:val>
                                        </p:tav>
                                        <p:tav tm="100000">
                                          <p:val>
                                            <p:strVal val="#ppt_y"/>
                                          </p:val>
                                        </p:tav>
                                      </p:tavLst>
                                    </p:anim>
                                  </p:childTnLst>
                                </p:cTn>
                              </p:par>
                              <p:par>
                                <p:cTn id="95" presetID="39" presetClass="entr" presetSubtype="0" accel="100000" fill="hold" grpId="0" nodeType="withEffect">
                                  <p:stCondLst>
                                    <p:cond delay="0"/>
                                  </p:stCondLst>
                                  <p:childTnLst>
                                    <p:set>
                                      <p:cBhvr>
                                        <p:cTn id="96" dur="1" fill="hold">
                                          <p:stCondLst>
                                            <p:cond delay="0"/>
                                          </p:stCondLst>
                                        </p:cTn>
                                        <p:tgtEl>
                                          <p:spTgt spid="461827">
                                            <p:txEl>
                                              <p:pRg st="11" end="11"/>
                                            </p:txEl>
                                          </p:spTgt>
                                        </p:tgtEl>
                                        <p:attrNameLst>
                                          <p:attrName>style.visibility</p:attrName>
                                        </p:attrNameLst>
                                      </p:cBhvr>
                                      <p:to>
                                        <p:strVal val="visible"/>
                                      </p:to>
                                    </p:set>
                                    <p:anim calcmode="lin" valueType="num">
                                      <p:cBhvr>
                                        <p:cTn id="97" dur="500" fill="hold"/>
                                        <p:tgtEl>
                                          <p:spTgt spid="461827">
                                            <p:txEl>
                                              <p:pRg st="11" end="1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8" dur="500" fill="hold"/>
                                        <p:tgtEl>
                                          <p:spTgt spid="461827">
                                            <p:txEl>
                                              <p:pRg st="11" end="1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9" dur="500" fill="hold"/>
                                        <p:tgtEl>
                                          <p:spTgt spid="461827">
                                            <p:txEl>
                                              <p:pRg st="11" end="1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0" dur="500" fill="hold"/>
                                        <p:tgtEl>
                                          <p:spTgt spid="461827">
                                            <p:txEl>
                                              <p:pRg st="11" end="11"/>
                                            </p:txEl>
                                          </p:spTgt>
                                        </p:tgtEl>
                                        <p:attrNameLst>
                                          <p:attrName>ppt_y</p:attrName>
                                        </p:attrNameLst>
                                      </p:cBhvr>
                                      <p:tavLst>
                                        <p:tav tm="0">
                                          <p:val>
                                            <p:strVal val="#ppt_y"/>
                                          </p:val>
                                        </p:tav>
                                        <p:tav tm="100000">
                                          <p:val>
                                            <p:strVal val="#ppt_y"/>
                                          </p:val>
                                        </p:tav>
                                      </p:tavLst>
                                    </p:anim>
                                  </p:childTnLst>
                                </p:cTn>
                              </p:par>
                              <p:par>
                                <p:cTn id="101" presetID="39" presetClass="entr" presetSubtype="0" accel="100000" fill="hold" grpId="0" nodeType="withEffect">
                                  <p:stCondLst>
                                    <p:cond delay="0"/>
                                  </p:stCondLst>
                                  <p:childTnLst>
                                    <p:set>
                                      <p:cBhvr>
                                        <p:cTn id="102" dur="1" fill="hold">
                                          <p:stCondLst>
                                            <p:cond delay="0"/>
                                          </p:stCondLst>
                                        </p:cTn>
                                        <p:tgtEl>
                                          <p:spTgt spid="461827">
                                            <p:txEl>
                                              <p:pRg st="12" end="12"/>
                                            </p:txEl>
                                          </p:spTgt>
                                        </p:tgtEl>
                                        <p:attrNameLst>
                                          <p:attrName>style.visibility</p:attrName>
                                        </p:attrNameLst>
                                      </p:cBhvr>
                                      <p:to>
                                        <p:strVal val="visible"/>
                                      </p:to>
                                    </p:set>
                                    <p:anim calcmode="lin" valueType="num">
                                      <p:cBhvr>
                                        <p:cTn id="103" dur="500" fill="hold"/>
                                        <p:tgtEl>
                                          <p:spTgt spid="461827">
                                            <p:txEl>
                                              <p:pRg st="12" end="1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04" dur="500" fill="hold"/>
                                        <p:tgtEl>
                                          <p:spTgt spid="461827">
                                            <p:txEl>
                                              <p:pRg st="12" end="1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05" dur="500" fill="hold"/>
                                        <p:tgtEl>
                                          <p:spTgt spid="461827">
                                            <p:txEl>
                                              <p:pRg st="12" end="1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6" dur="500" fill="hold"/>
                                        <p:tgtEl>
                                          <p:spTgt spid="46182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39" presetClass="entr" presetSubtype="0" accel="100000" fill="hold" grpId="0" nodeType="clickEffect">
                                  <p:stCondLst>
                                    <p:cond delay="0"/>
                                  </p:stCondLst>
                                  <p:childTnLst>
                                    <p:set>
                                      <p:cBhvr>
                                        <p:cTn id="110" dur="1" fill="hold">
                                          <p:stCondLst>
                                            <p:cond delay="0"/>
                                          </p:stCondLst>
                                        </p:cTn>
                                        <p:tgtEl>
                                          <p:spTgt spid="461827">
                                            <p:txEl>
                                              <p:pRg st="13" end="13"/>
                                            </p:txEl>
                                          </p:spTgt>
                                        </p:tgtEl>
                                        <p:attrNameLst>
                                          <p:attrName>style.visibility</p:attrName>
                                        </p:attrNameLst>
                                      </p:cBhvr>
                                      <p:to>
                                        <p:strVal val="visible"/>
                                      </p:to>
                                    </p:set>
                                    <p:anim calcmode="lin" valueType="num">
                                      <p:cBhvr>
                                        <p:cTn id="111" dur="500" fill="hold"/>
                                        <p:tgtEl>
                                          <p:spTgt spid="461827">
                                            <p:txEl>
                                              <p:pRg st="13" end="1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12" dur="500" fill="hold"/>
                                        <p:tgtEl>
                                          <p:spTgt spid="461827">
                                            <p:txEl>
                                              <p:pRg st="13" end="1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13" dur="500" fill="hold"/>
                                        <p:tgtEl>
                                          <p:spTgt spid="461827">
                                            <p:txEl>
                                              <p:pRg st="13" end="13"/>
                                            </p:txEl>
                                          </p:spTgt>
                                        </p:tgtEl>
                                        <p:attrNameLst>
                                          <p:attrName>ppt_x</p:attrName>
                                        </p:attrNameLst>
                                      </p:cBhvr>
                                      <p:tavLst>
                                        <p:tav tm="0">
                                          <p:val>
                                            <p:strVal val="#ppt_x-.3"/>
                                          </p:val>
                                        </p:tav>
                                        <p:tav tm="50000">
                                          <p:val>
                                            <p:strVal val="#ppt_x"/>
                                          </p:val>
                                        </p:tav>
                                        <p:tav tm="100000">
                                          <p:val>
                                            <p:strVal val="#ppt_x"/>
                                          </p:val>
                                        </p:tav>
                                      </p:tavLst>
                                    </p:anim>
                                    <p:anim calcmode="lin" valueType="num">
                                      <p:cBhvr>
                                        <p:cTn id="114" dur="500" fill="hold"/>
                                        <p:tgtEl>
                                          <p:spTgt spid="461827">
                                            <p:txEl>
                                              <p:pRg st="13" end="13"/>
                                            </p:txEl>
                                          </p:spTgt>
                                        </p:tgtEl>
                                        <p:attrNameLst>
                                          <p:attrName>ppt_y</p:attrName>
                                        </p:attrNameLst>
                                      </p:cBhvr>
                                      <p:tavLst>
                                        <p:tav tm="0">
                                          <p:val>
                                            <p:strVal val="#ppt_y"/>
                                          </p:val>
                                        </p:tav>
                                        <p:tav tm="100000">
                                          <p:val>
                                            <p:strVal val="#ppt_y"/>
                                          </p:val>
                                        </p:tav>
                                      </p:tavLst>
                                    </p:anim>
                                  </p:childTnLst>
                                </p:cTn>
                              </p:par>
                              <p:par>
                                <p:cTn id="115" presetID="39" presetClass="entr" presetSubtype="0" accel="100000" fill="hold" grpId="0" nodeType="withEffect">
                                  <p:stCondLst>
                                    <p:cond delay="0"/>
                                  </p:stCondLst>
                                  <p:childTnLst>
                                    <p:set>
                                      <p:cBhvr>
                                        <p:cTn id="116" dur="1" fill="hold">
                                          <p:stCondLst>
                                            <p:cond delay="0"/>
                                          </p:stCondLst>
                                        </p:cTn>
                                        <p:tgtEl>
                                          <p:spTgt spid="461827">
                                            <p:txEl>
                                              <p:pRg st="14" end="14"/>
                                            </p:txEl>
                                          </p:spTgt>
                                        </p:tgtEl>
                                        <p:attrNameLst>
                                          <p:attrName>style.visibility</p:attrName>
                                        </p:attrNameLst>
                                      </p:cBhvr>
                                      <p:to>
                                        <p:strVal val="visible"/>
                                      </p:to>
                                    </p:set>
                                    <p:anim calcmode="lin" valueType="num">
                                      <p:cBhvr>
                                        <p:cTn id="117" dur="500" fill="hold"/>
                                        <p:tgtEl>
                                          <p:spTgt spid="461827">
                                            <p:txEl>
                                              <p:pRg st="14" end="1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18" dur="500" fill="hold"/>
                                        <p:tgtEl>
                                          <p:spTgt spid="461827">
                                            <p:txEl>
                                              <p:pRg st="14" end="1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19" dur="500" fill="hold"/>
                                        <p:tgtEl>
                                          <p:spTgt spid="461827">
                                            <p:txEl>
                                              <p:pRg st="14" end="14"/>
                                            </p:txEl>
                                          </p:spTgt>
                                        </p:tgtEl>
                                        <p:attrNameLst>
                                          <p:attrName>ppt_x</p:attrName>
                                        </p:attrNameLst>
                                      </p:cBhvr>
                                      <p:tavLst>
                                        <p:tav tm="0">
                                          <p:val>
                                            <p:strVal val="#ppt_x-.3"/>
                                          </p:val>
                                        </p:tav>
                                        <p:tav tm="50000">
                                          <p:val>
                                            <p:strVal val="#ppt_x"/>
                                          </p:val>
                                        </p:tav>
                                        <p:tav tm="100000">
                                          <p:val>
                                            <p:strVal val="#ppt_x"/>
                                          </p:val>
                                        </p:tav>
                                      </p:tavLst>
                                    </p:anim>
                                    <p:anim calcmode="lin" valueType="num">
                                      <p:cBhvr>
                                        <p:cTn id="120" dur="500" fill="hold"/>
                                        <p:tgtEl>
                                          <p:spTgt spid="461827">
                                            <p:txEl>
                                              <p:pRg st="14" end="14"/>
                                            </p:txEl>
                                          </p:spTgt>
                                        </p:tgtEl>
                                        <p:attrNameLst>
                                          <p:attrName>ppt_y</p:attrName>
                                        </p:attrNameLst>
                                      </p:cBhvr>
                                      <p:tavLst>
                                        <p:tav tm="0">
                                          <p:val>
                                            <p:strVal val="#ppt_y"/>
                                          </p:val>
                                        </p:tav>
                                        <p:tav tm="100000">
                                          <p:val>
                                            <p:strVal val="#ppt_y"/>
                                          </p:val>
                                        </p:tav>
                                      </p:tavLst>
                                    </p:anim>
                                  </p:childTnLst>
                                </p:cTn>
                              </p:par>
                              <p:par>
                                <p:cTn id="121" presetID="39" presetClass="entr" presetSubtype="0" accel="100000" fill="hold" grpId="0" nodeType="withEffect">
                                  <p:stCondLst>
                                    <p:cond delay="0"/>
                                  </p:stCondLst>
                                  <p:childTnLst>
                                    <p:set>
                                      <p:cBhvr>
                                        <p:cTn id="122" dur="1" fill="hold">
                                          <p:stCondLst>
                                            <p:cond delay="0"/>
                                          </p:stCondLst>
                                        </p:cTn>
                                        <p:tgtEl>
                                          <p:spTgt spid="461827">
                                            <p:txEl>
                                              <p:pRg st="15" end="15"/>
                                            </p:txEl>
                                          </p:spTgt>
                                        </p:tgtEl>
                                        <p:attrNameLst>
                                          <p:attrName>style.visibility</p:attrName>
                                        </p:attrNameLst>
                                      </p:cBhvr>
                                      <p:to>
                                        <p:strVal val="visible"/>
                                      </p:to>
                                    </p:set>
                                    <p:anim calcmode="lin" valueType="num">
                                      <p:cBhvr>
                                        <p:cTn id="123" dur="500" fill="hold"/>
                                        <p:tgtEl>
                                          <p:spTgt spid="461827">
                                            <p:txEl>
                                              <p:pRg st="15" end="1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24" dur="500" fill="hold"/>
                                        <p:tgtEl>
                                          <p:spTgt spid="461827">
                                            <p:txEl>
                                              <p:pRg st="15" end="1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25" dur="500" fill="hold"/>
                                        <p:tgtEl>
                                          <p:spTgt spid="461827">
                                            <p:txEl>
                                              <p:pRg st="15" end="15"/>
                                            </p:txEl>
                                          </p:spTgt>
                                        </p:tgtEl>
                                        <p:attrNameLst>
                                          <p:attrName>ppt_x</p:attrName>
                                        </p:attrNameLst>
                                      </p:cBhvr>
                                      <p:tavLst>
                                        <p:tav tm="0">
                                          <p:val>
                                            <p:strVal val="#ppt_x-.3"/>
                                          </p:val>
                                        </p:tav>
                                        <p:tav tm="50000">
                                          <p:val>
                                            <p:strVal val="#ppt_x"/>
                                          </p:val>
                                        </p:tav>
                                        <p:tav tm="100000">
                                          <p:val>
                                            <p:strVal val="#ppt_x"/>
                                          </p:val>
                                        </p:tav>
                                      </p:tavLst>
                                    </p:anim>
                                    <p:anim calcmode="lin" valueType="num">
                                      <p:cBhvr>
                                        <p:cTn id="126" dur="500" fill="hold"/>
                                        <p:tgtEl>
                                          <p:spTgt spid="461827">
                                            <p:txEl>
                                              <p:pRg st="15" end="15"/>
                                            </p:txEl>
                                          </p:spTgt>
                                        </p:tgtEl>
                                        <p:attrNameLst>
                                          <p:attrName>ppt_y</p:attrName>
                                        </p:attrNameLst>
                                      </p:cBhvr>
                                      <p:tavLst>
                                        <p:tav tm="0">
                                          <p:val>
                                            <p:strVal val="#ppt_y"/>
                                          </p:val>
                                        </p:tav>
                                        <p:tav tm="100000">
                                          <p:val>
                                            <p:strVal val="#ppt_y"/>
                                          </p:val>
                                        </p:tav>
                                      </p:tavLst>
                                    </p:anim>
                                  </p:childTnLst>
                                </p:cTn>
                              </p:par>
                              <p:par>
                                <p:cTn id="127" presetID="39" presetClass="entr" presetSubtype="0" accel="100000" fill="hold" grpId="0" nodeType="withEffect">
                                  <p:stCondLst>
                                    <p:cond delay="0"/>
                                  </p:stCondLst>
                                  <p:childTnLst>
                                    <p:set>
                                      <p:cBhvr>
                                        <p:cTn id="128" dur="1" fill="hold">
                                          <p:stCondLst>
                                            <p:cond delay="0"/>
                                          </p:stCondLst>
                                        </p:cTn>
                                        <p:tgtEl>
                                          <p:spTgt spid="461827">
                                            <p:txEl>
                                              <p:pRg st="16" end="16"/>
                                            </p:txEl>
                                          </p:spTgt>
                                        </p:tgtEl>
                                        <p:attrNameLst>
                                          <p:attrName>style.visibility</p:attrName>
                                        </p:attrNameLst>
                                      </p:cBhvr>
                                      <p:to>
                                        <p:strVal val="visible"/>
                                      </p:to>
                                    </p:set>
                                    <p:anim calcmode="lin" valueType="num">
                                      <p:cBhvr>
                                        <p:cTn id="129" dur="500" fill="hold"/>
                                        <p:tgtEl>
                                          <p:spTgt spid="461827">
                                            <p:txEl>
                                              <p:pRg st="16" end="1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0" dur="500" fill="hold"/>
                                        <p:tgtEl>
                                          <p:spTgt spid="461827">
                                            <p:txEl>
                                              <p:pRg st="16" end="1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31" dur="500" fill="hold"/>
                                        <p:tgtEl>
                                          <p:spTgt spid="461827">
                                            <p:txEl>
                                              <p:pRg st="16" end="16"/>
                                            </p:txEl>
                                          </p:spTgt>
                                        </p:tgtEl>
                                        <p:attrNameLst>
                                          <p:attrName>ppt_x</p:attrName>
                                        </p:attrNameLst>
                                      </p:cBhvr>
                                      <p:tavLst>
                                        <p:tav tm="0">
                                          <p:val>
                                            <p:strVal val="#ppt_x-.3"/>
                                          </p:val>
                                        </p:tav>
                                        <p:tav tm="50000">
                                          <p:val>
                                            <p:strVal val="#ppt_x"/>
                                          </p:val>
                                        </p:tav>
                                        <p:tav tm="100000">
                                          <p:val>
                                            <p:strVal val="#ppt_x"/>
                                          </p:val>
                                        </p:tav>
                                      </p:tavLst>
                                    </p:anim>
                                    <p:anim calcmode="lin" valueType="num">
                                      <p:cBhvr>
                                        <p:cTn id="132" dur="500" fill="hold"/>
                                        <p:tgtEl>
                                          <p:spTgt spid="461827">
                                            <p:txEl>
                                              <p:pRg st="16" end="16"/>
                                            </p:txEl>
                                          </p:spTgt>
                                        </p:tgtEl>
                                        <p:attrNameLst>
                                          <p:attrName>ppt_y</p:attrName>
                                        </p:attrNameLst>
                                      </p:cBhvr>
                                      <p:tavLst>
                                        <p:tav tm="0">
                                          <p:val>
                                            <p:strVal val="#ppt_y"/>
                                          </p:val>
                                        </p:tav>
                                        <p:tav tm="100000">
                                          <p:val>
                                            <p:strVal val="#ppt_y"/>
                                          </p:val>
                                        </p:tav>
                                      </p:tavLst>
                                    </p:anim>
                                  </p:childTnLst>
                                </p:cTn>
                              </p:par>
                              <p:par>
                                <p:cTn id="133" presetID="39" presetClass="entr" presetSubtype="0" accel="100000" fill="hold" grpId="0" nodeType="withEffect">
                                  <p:stCondLst>
                                    <p:cond delay="0"/>
                                  </p:stCondLst>
                                  <p:childTnLst>
                                    <p:set>
                                      <p:cBhvr>
                                        <p:cTn id="134" dur="1" fill="hold">
                                          <p:stCondLst>
                                            <p:cond delay="0"/>
                                          </p:stCondLst>
                                        </p:cTn>
                                        <p:tgtEl>
                                          <p:spTgt spid="461827">
                                            <p:txEl>
                                              <p:pRg st="17" end="17"/>
                                            </p:txEl>
                                          </p:spTgt>
                                        </p:tgtEl>
                                        <p:attrNameLst>
                                          <p:attrName>style.visibility</p:attrName>
                                        </p:attrNameLst>
                                      </p:cBhvr>
                                      <p:to>
                                        <p:strVal val="visible"/>
                                      </p:to>
                                    </p:set>
                                    <p:anim calcmode="lin" valueType="num">
                                      <p:cBhvr>
                                        <p:cTn id="135" dur="500" fill="hold"/>
                                        <p:tgtEl>
                                          <p:spTgt spid="461827">
                                            <p:txEl>
                                              <p:pRg st="17" end="1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6" dur="500" fill="hold"/>
                                        <p:tgtEl>
                                          <p:spTgt spid="461827">
                                            <p:txEl>
                                              <p:pRg st="17" end="1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37" dur="500" fill="hold"/>
                                        <p:tgtEl>
                                          <p:spTgt spid="461827">
                                            <p:txEl>
                                              <p:pRg st="17" end="17"/>
                                            </p:txEl>
                                          </p:spTgt>
                                        </p:tgtEl>
                                        <p:attrNameLst>
                                          <p:attrName>ppt_x</p:attrName>
                                        </p:attrNameLst>
                                      </p:cBhvr>
                                      <p:tavLst>
                                        <p:tav tm="0">
                                          <p:val>
                                            <p:strVal val="#ppt_x-.3"/>
                                          </p:val>
                                        </p:tav>
                                        <p:tav tm="50000">
                                          <p:val>
                                            <p:strVal val="#ppt_x"/>
                                          </p:val>
                                        </p:tav>
                                        <p:tav tm="100000">
                                          <p:val>
                                            <p:strVal val="#ppt_x"/>
                                          </p:val>
                                        </p:tav>
                                      </p:tavLst>
                                    </p:anim>
                                    <p:anim calcmode="lin" valueType="num">
                                      <p:cBhvr>
                                        <p:cTn id="138" dur="500" fill="hold"/>
                                        <p:tgtEl>
                                          <p:spTgt spid="461827">
                                            <p:txEl>
                                              <p:pRg st="17" end="17"/>
                                            </p:txEl>
                                          </p:spTgt>
                                        </p:tgtEl>
                                        <p:attrNameLst>
                                          <p:attrName>ppt_y</p:attrName>
                                        </p:attrNameLst>
                                      </p:cBhvr>
                                      <p:tavLst>
                                        <p:tav tm="0">
                                          <p:val>
                                            <p:strVal val="#ppt_y"/>
                                          </p:val>
                                        </p:tav>
                                        <p:tav tm="100000">
                                          <p:val>
                                            <p:strVal val="#ppt_y"/>
                                          </p:val>
                                        </p:tav>
                                      </p:tavLst>
                                    </p:anim>
                                  </p:childTnLst>
                                </p:cTn>
                              </p:par>
                              <p:par>
                                <p:cTn id="139" presetID="39" presetClass="entr" presetSubtype="0" accel="100000" fill="hold" grpId="0" nodeType="withEffect">
                                  <p:stCondLst>
                                    <p:cond delay="0"/>
                                  </p:stCondLst>
                                  <p:childTnLst>
                                    <p:set>
                                      <p:cBhvr>
                                        <p:cTn id="140" dur="1" fill="hold">
                                          <p:stCondLst>
                                            <p:cond delay="0"/>
                                          </p:stCondLst>
                                        </p:cTn>
                                        <p:tgtEl>
                                          <p:spTgt spid="461827">
                                            <p:txEl>
                                              <p:pRg st="18" end="18"/>
                                            </p:txEl>
                                          </p:spTgt>
                                        </p:tgtEl>
                                        <p:attrNameLst>
                                          <p:attrName>style.visibility</p:attrName>
                                        </p:attrNameLst>
                                      </p:cBhvr>
                                      <p:to>
                                        <p:strVal val="visible"/>
                                      </p:to>
                                    </p:set>
                                    <p:anim calcmode="lin" valueType="num">
                                      <p:cBhvr>
                                        <p:cTn id="141" dur="500" fill="hold"/>
                                        <p:tgtEl>
                                          <p:spTgt spid="461827">
                                            <p:txEl>
                                              <p:pRg st="18" end="1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2" dur="500" fill="hold"/>
                                        <p:tgtEl>
                                          <p:spTgt spid="461827">
                                            <p:txEl>
                                              <p:pRg st="18" end="1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3" dur="500" fill="hold"/>
                                        <p:tgtEl>
                                          <p:spTgt spid="461827">
                                            <p:txEl>
                                              <p:pRg st="18" end="18"/>
                                            </p:txEl>
                                          </p:spTgt>
                                        </p:tgtEl>
                                        <p:attrNameLst>
                                          <p:attrName>ppt_x</p:attrName>
                                        </p:attrNameLst>
                                      </p:cBhvr>
                                      <p:tavLst>
                                        <p:tav tm="0">
                                          <p:val>
                                            <p:strVal val="#ppt_x-.3"/>
                                          </p:val>
                                        </p:tav>
                                        <p:tav tm="50000">
                                          <p:val>
                                            <p:strVal val="#ppt_x"/>
                                          </p:val>
                                        </p:tav>
                                        <p:tav tm="100000">
                                          <p:val>
                                            <p:strVal val="#ppt_x"/>
                                          </p:val>
                                        </p:tav>
                                      </p:tavLst>
                                    </p:anim>
                                    <p:anim calcmode="lin" valueType="num">
                                      <p:cBhvr>
                                        <p:cTn id="144" dur="500" fill="hold"/>
                                        <p:tgtEl>
                                          <p:spTgt spid="461827">
                                            <p:txEl>
                                              <p:pRg st="18" end="18"/>
                                            </p:txEl>
                                          </p:spTgt>
                                        </p:tgtEl>
                                        <p:attrNameLst>
                                          <p:attrName>ppt_y</p:attrName>
                                        </p:attrNameLst>
                                      </p:cBhvr>
                                      <p:tavLst>
                                        <p:tav tm="0">
                                          <p:val>
                                            <p:strVal val="#ppt_y"/>
                                          </p:val>
                                        </p:tav>
                                        <p:tav tm="100000">
                                          <p:val>
                                            <p:strVal val="#ppt_y"/>
                                          </p:val>
                                        </p:tav>
                                      </p:tavLst>
                                    </p:anim>
                                  </p:childTnLst>
                                </p:cTn>
                              </p:par>
                              <p:par>
                                <p:cTn id="145" presetID="39" presetClass="entr" presetSubtype="0" accel="100000" fill="hold" grpId="0" nodeType="withEffect">
                                  <p:stCondLst>
                                    <p:cond delay="0"/>
                                  </p:stCondLst>
                                  <p:childTnLst>
                                    <p:set>
                                      <p:cBhvr>
                                        <p:cTn id="146" dur="1" fill="hold">
                                          <p:stCondLst>
                                            <p:cond delay="0"/>
                                          </p:stCondLst>
                                        </p:cTn>
                                        <p:tgtEl>
                                          <p:spTgt spid="461827">
                                            <p:txEl>
                                              <p:pRg st="19" end="19"/>
                                            </p:txEl>
                                          </p:spTgt>
                                        </p:tgtEl>
                                        <p:attrNameLst>
                                          <p:attrName>style.visibility</p:attrName>
                                        </p:attrNameLst>
                                      </p:cBhvr>
                                      <p:to>
                                        <p:strVal val="visible"/>
                                      </p:to>
                                    </p:set>
                                    <p:anim calcmode="lin" valueType="num">
                                      <p:cBhvr>
                                        <p:cTn id="147" dur="500" fill="hold"/>
                                        <p:tgtEl>
                                          <p:spTgt spid="461827">
                                            <p:txEl>
                                              <p:pRg st="19" end="1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8" dur="500" fill="hold"/>
                                        <p:tgtEl>
                                          <p:spTgt spid="461827">
                                            <p:txEl>
                                              <p:pRg st="19" end="1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9" dur="500" fill="hold"/>
                                        <p:tgtEl>
                                          <p:spTgt spid="461827">
                                            <p:txEl>
                                              <p:pRg st="19" end="19"/>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0" dur="500" fill="hold"/>
                                        <p:tgtEl>
                                          <p:spTgt spid="461827">
                                            <p:txEl>
                                              <p:pRg st="19" end="19"/>
                                            </p:txEl>
                                          </p:spTgt>
                                        </p:tgtEl>
                                        <p:attrNameLst>
                                          <p:attrName>ppt_y</p:attrName>
                                        </p:attrNameLst>
                                      </p:cBhvr>
                                      <p:tavLst>
                                        <p:tav tm="0">
                                          <p:val>
                                            <p:strVal val="#ppt_y"/>
                                          </p:val>
                                        </p:tav>
                                        <p:tav tm="100000">
                                          <p:val>
                                            <p:strVal val="#ppt_y"/>
                                          </p:val>
                                        </p:tav>
                                      </p:tavLst>
                                    </p:anim>
                                  </p:childTnLst>
                                </p:cTn>
                              </p:par>
                              <p:par>
                                <p:cTn id="151" presetID="39" presetClass="entr" presetSubtype="0" accel="100000" fill="hold" grpId="0" nodeType="withEffect">
                                  <p:stCondLst>
                                    <p:cond delay="0"/>
                                  </p:stCondLst>
                                  <p:childTnLst>
                                    <p:set>
                                      <p:cBhvr>
                                        <p:cTn id="152" dur="1" fill="hold">
                                          <p:stCondLst>
                                            <p:cond delay="0"/>
                                          </p:stCondLst>
                                        </p:cTn>
                                        <p:tgtEl>
                                          <p:spTgt spid="461827">
                                            <p:txEl>
                                              <p:pRg st="20" end="20"/>
                                            </p:txEl>
                                          </p:spTgt>
                                        </p:tgtEl>
                                        <p:attrNameLst>
                                          <p:attrName>style.visibility</p:attrName>
                                        </p:attrNameLst>
                                      </p:cBhvr>
                                      <p:to>
                                        <p:strVal val="visible"/>
                                      </p:to>
                                    </p:set>
                                    <p:anim calcmode="lin" valueType="num">
                                      <p:cBhvr>
                                        <p:cTn id="153" dur="500" fill="hold"/>
                                        <p:tgtEl>
                                          <p:spTgt spid="461827">
                                            <p:txEl>
                                              <p:pRg st="20" end="2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4" dur="500" fill="hold"/>
                                        <p:tgtEl>
                                          <p:spTgt spid="461827">
                                            <p:txEl>
                                              <p:pRg st="20" end="2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5" dur="500" fill="hold"/>
                                        <p:tgtEl>
                                          <p:spTgt spid="461827">
                                            <p:txEl>
                                              <p:pRg st="20" end="2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6" dur="500" fill="hold"/>
                                        <p:tgtEl>
                                          <p:spTgt spid="461827">
                                            <p:txEl>
                                              <p:pRg st="20" end="20"/>
                                            </p:txEl>
                                          </p:spTgt>
                                        </p:tgtEl>
                                        <p:attrNameLst>
                                          <p:attrName>ppt_y</p:attrName>
                                        </p:attrNameLst>
                                      </p:cBhvr>
                                      <p:tavLst>
                                        <p:tav tm="0">
                                          <p:val>
                                            <p:strVal val="#ppt_y"/>
                                          </p:val>
                                        </p:tav>
                                        <p:tav tm="100000">
                                          <p:val>
                                            <p:strVal val="#ppt_y"/>
                                          </p:val>
                                        </p:tav>
                                      </p:tavLst>
                                    </p:anim>
                                  </p:childTnLst>
                                </p:cTn>
                              </p:par>
                              <p:par>
                                <p:cTn id="157" presetID="39" presetClass="entr" presetSubtype="0" accel="100000" fill="hold" grpId="0" nodeType="withEffect">
                                  <p:stCondLst>
                                    <p:cond delay="0"/>
                                  </p:stCondLst>
                                  <p:childTnLst>
                                    <p:set>
                                      <p:cBhvr>
                                        <p:cTn id="158" dur="1" fill="hold">
                                          <p:stCondLst>
                                            <p:cond delay="0"/>
                                          </p:stCondLst>
                                        </p:cTn>
                                        <p:tgtEl>
                                          <p:spTgt spid="461827">
                                            <p:txEl>
                                              <p:pRg st="21" end="21"/>
                                            </p:txEl>
                                          </p:spTgt>
                                        </p:tgtEl>
                                        <p:attrNameLst>
                                          <p:attrName>style.visibility</p:attrName>
                                        </p:attrNameLst>
                                      </p:cBhvr>
                                      <p:to>
                                        <p:strVal val="visible"/>
                                      </p:to>
                                    </p:set>
                                    <p:anim calcmode="lin" valueType="num">
                                      <p:cBhvr>
                                        <p:cTn id="159" dur="500" fill="hold"/>
                                        <p:tgtEl>
                                          <p:spTgt spid="461827">
                                            <p:txEl>
                                              <p:pRg st="21" end="2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0" dur="500" fill="hold"/>
                                        <p:tgtEl>
                                          <p:spTgt spid="461827">
                                            <p:txEl>
                                              <p:pRg st="21" end="2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1" dur="500" fill="hold"/>
                                        <p:tgtEl>
                                          <p:spTgt spid="461827">
                                            <p:txEl>
                                              <p:pRg st="21" end="2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2" dur="500" fill="hold"/>
                                        <p:tgtEl>
                                          <p:spTgt spid="461827">
                                            <p:txEl>
                                              <p:pRg st="21" end="21"/>
                                            </p:txEl>
                                          </p:spTgt>
                                        </p:tgtEl>
                                        <p:attrNameLst>
                                          <p:attrName>ppt_y</p:attrName>
                                        </p:attrNameLst>
                                      </p:cBhvr>
                                      <p:tavLst>
                                        <p:tav tm="0">
                                          <p:val>
                                            <p:strVal val="#ppt_y"/>
                                          </p:val>
                                        </p:tav>
                                        <p:tav tm="100000">
                                          <p:val>
                                            <p:strVal val="#ppt_y"/>
                                          </p:val>
                                        </p:tav>
                                      </p:tavLst>
                                    </p:anim>
                                  </p:childTnLst>
                                </p:cTn>
                              </p:par>
                              <p:par>
                                <p:cTn id="163" presetID="39" presetClass="entr" presetSubtype="0" accel="100000" fill="hold" grpId="0" nodeType="withEffect">
                                  <p:stCondLst>
                                    <p:cond delay="0"/>
                                  </p:stCondLst>
                                  <p:childTnLst>
                                    <p:set>
                                      <p:cBhvr>
                                        <p:cTn id="164" dur="1" fill="hold">
                                          <p:stCondLst>
                                            <p:cond delay="0"/>
                                          </p:stCondLst>
                                        </p:cTn>
                                        <p:tgtEl>
                                          <p:spTgt spid="461827">
                                            <p:txEl>
                                              <p:pRg st="22" end="22"/>
                                            </p:txEl>
                                          </p:spTgt>
                                        </p:tgtEl>
                                        <p:attrNameLst>
                                          <p:attrName>style.visibility</p:attrName>
                                        </p:attrNameLst>
                                      </p:cBhvr>
                                      <p:to>
                                        <p:strVal val="visible"/>
                                      </p:to>
                                    </p:set>
                                    <p:anim calcmode="lin" valueType="num">
                                      <p:cBhvr>
                                        <p:cTn id="165" dur="500" fill="hold"/>
                                        <p:tgtEl>
                                          <p:spTgt spid="461827">
                                            <p:txEl>
                                              <p:pRg st="22" end="2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6" dur="500" fill="hold"/>
                                        <p:tgtEl>
                                          <p:spTgt spid="461827">
                                            <p:txEl>
                                              <p:pRg st="22" end="2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7" dur="500" fill="hold"/>
                                        <p:tgtEl>
                                          <p:spTgt spid="461827">
                                            <p:txEl>
                                              <p:pRg st="22" end="2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8" dur="500" fill="hold"/>
                                        <p:tgtEl>
                                          <p:spTgt spid="461827">
                                            <p:txEl>
                                              <p:pRg st="22" end="22"/>
                                            </p:txEl>
                                          </p:spTgt>
                                        </p:tgtEl>
                                        <p:attrNameLst>
                                          <p:attrName>ppt_y</p:attrName>
                                        </p:attrNameLst>
                                      </p:cBhvr>
                                      <p:tavLst>
                                        <p:tav tm="0">
                                          <p:val>
                                            <p:strVal val="#ppt_y"/>
                                          </p:val>
                                        </p:tav>
                                        <p:tav tm="100000">
                                          <p:val>
                                            <p:strVal val="#ppt_y"/>
                                          </p:val>
                                        </p:tav>
                                      </p:tavLst>
                                    </p:anim>
                                  </p:childTnLst>
                                </p:cTn>
                              </p:par>
                            </p:childTnLst>
                          </p:cTn>
                        </p:par>
                      </p:childTnLst>
                    </p:cTn>
                  </p:par>
                  <p:par>
                    <p:cTn id="169" fill="hold" nodeType="clickPar">
                      <p:stCondLst>
                        <p:cond delay="indefinite"/>
                      </p:stCondLst>
                      <p:childTnLst>
                        <p:par>
                          <p:cTn id="170" fill="hold" nodeType="withGroup">
                            <p:stCondLst>
                              <p:cond delay="0"/>
                            </p:stCondLst>
                            <p:childTnLst>
                              <p:par>
                                <p:cTn id="171" presetID="39" presetClass="exit" presetSubtype="0" decel="100000" fill="hold" grpId="1" nodeType="clickEffect">
                                  <p:stCondLst>
                                    <p:cond delay="0"/>
                                  </p:stCondLst>
                                  <p:childTnLst>
                                    <p:anim calcmode="lin" valueType="num">
                                      <p:cBhvr>
                                        <p:cTn id="172" dur="500" fill="hold"/>
                                        <p:tgtEl>
                                          <p:spTgt spid="461826"/>
                                        </p:tgtEl>
                                        <p:attrNameLst>
                                          <p:attrName>ppt_h</p:attrName>
                                        </p:attrNameLst>
                                      </p:cBhvr>
                                      <p:tavLst>
                                        <p:tav tm="0">
                                          <p:val>
                                            <p:strVal val="ppt_h"/>
                                          </p:val>
                                        </p:tav>
                                        <p:tav tm="50000">
                                          <p:val>
                                            <p:strVal val="ppt_h/20"/>
                                          </p:val>
                                        </p:tav>
                                        <p:tav tm="100000">
                                          <p:val>
                                            <p:strVal val="ppt_h/20"/>
                                          </p:val>
                                        </p:tav>
                                      </p:tavLst>
                                    </p:anim>
                                    <p:anim calcmode="lin" valueType="num">
                                      <p:cBhvr>
                                        <p:cTn id="173" dur="500" fill="hold"/>
                                        <p:tgtEl>
                                          <p:spTgt spid="461826"/>
                                        </p:tgtEl>
                                        <p:attrNameLst>
                                          <p:attrName>ppt_w</p:attrName>
                                        </p:attrNameLst>
                                      </p:cBhvr>
                                      <p:tavLst>
                                        <p:tav tm="0">
                                          <p:val>
                                            <p:strVal val="ppt_w"/>
                                          </p:val>
                                        </p:tav>
                                        <p:tav tm="50000">
                                          <p:val>
                                            <p:strVal val="ppt_w+.3"/>
                                          </p:val>
                                        </p:tav>
                                        <p:tav tm="100000">
                                          <p:val>
                                            <p:strVal val="ppt_w+.3"/>
                                          </p:val>
                                        </p:tav>
                                      </p:tavLst>
                                    </p:anim>
                                    <p:anim calcmode="lin" valueType="num">
                                      <p:cBhvr>
                                        <p:cTn id="174" dur="500" fill="hold"/>
                                        <p:tgtEl>
                                          <p:spTgt spid="461826"/>
                                        </p:tgtEl>
                                        <p:attrNameLst>
                                          <p:attrName>ppt_x</p:attrName>
                                        </p:attrNameLst>
                                      </p:cBhvr>
                                      <p:tavLst>
                                        <p:tav tm="0">
                                          <p:val>
                                            <p:strVal val="ppt_x"/>
                                          </p:val>
                                        </p:tav>
                                        <p:tav tm="50000">
                                          <p:val>
                                            <p:strVal val="ppt_x"/>
                                          </p:val>
                                        </p:tav>
                                        <p:tav tm="100000">
                                          <p:val>
                                            <p:strVal val="ppt_x-.3"/>
                                          </p:val>
                                        </p:tav>
                                      </p:tavLst>
                                    </p:anim>
                                    <p:anim calcmode="lin" valueType="num">
                                      <p:cBhvr>
                                        <p:cTn id="175" dur="500" fill="hold"/>
                                        <p:tgtEl>
                                          <p:spTgt spid="461826"/>
                                        </p:tgtEl>
                                        <p:attrNameLst>
                                          <p:attrName>ppt_y</p:attrName>
                                        </p:attrNameLst>
                                      </p:cBhvr>
                                      <p:tavLst>
                                        <p:tav tm="0">
                                          <p:val>
                                            <p:strVal val="ppt_y"/>
                                          </p:val>
                                        </p:tav>
                                        <p:tav tm="100000">
                                          <p:val>
                                            <p:strVal val="ppt_y"/>
                                          </p:val>
                                        </p:tav>
                                      </p:tavLst>
                                    </p:anim>
                                    <p:set>
                                      <p:cBhvr>
                                        <p:cTn id="176" dur="1" fill="hold">
                                          <p:stCondLst>
                                            <p:cond delay="499"/>
                                          </p:stCondLst>
                                        </p:cTn>
                                        <p:tgtEl>
                                          <p:spTgt spid="461826"/>
                                        </p:tgtEl>
                                        <p:attrNameLst>
                                          <p:attrName>style.visibility</p:attrName>
                                        </p:attrNameLst>
                                      </p:cBhvr>
                                      <p:to>
                                        <p:strVal val="hidden"/>
                                      </p:to>
                                    </p:set>
                                  </p:childTnLst>
                                </p:cTn>
                              </p:par>
                              <p:par>
                                <p:cTn id="177" presetID="39" presetClass="exit" presetSubtype="0" decel="100000" fill="hold" grpId="1" nodeType="withEffect">
                                  <p:stCondLst>
                                    <p:cond delay="0"/>
                                  </p:stCondLst>
                                  <p:childTnLst>
                                    <p:anim calcmode="lin" valueType="num">
                                      <p:cBhvr>
                                        <p:cTn id="178" dur="500" fill="hold"/>
                                        <p:tgtEl>
                                          <p:spTgt spid="461827">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79" dur="500" fill="hold"/>
                                        <p:tgtEl>
                                          <p:spTgt spid="461827">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80" dur="500" fill="hold"/>
                                        <p:tgtEl>
                                          <p:spTgt spid="461827">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181" dur="500" fill="hold"/>
                                        <p:tgtEl>
                                          <p:spTgt spid="461827">
                                            <p:txEl>
                                              <p:pRg st="0" end="0"/>
                                            </p:txEl>
                                          </p:spTgt>
                                        </p:tgtEl>
                                        <p:attrNameLst>
                                          <p:attrName>ppt_y</p:attrName>
                                        </p:attrNameLst>
                                      </p:cBhvr>
                                      <p:tavLst>
                                        <p:tav tm="0">
                                          <p:val>
                                            <p:strVal val="ppt_y"/>
                                          </p:val>
                                        </p:tav>
                                        <p:tav tm="100000">
                                          <p:val>
                                            <p:strVal val="ppt_y"/>
                                          </p:val>
                                        </p:tav>
                                      </p:tavLst>
                                    </p:anim>
                                    <p:set>
                                      <p:cBhvr>
                                        <p:cTn id="182" dur="1" fill="hold">
                                          <p:stCondLst>
                                            <p:cond delay="499"/>
                                          </p:stCondLst>
                                        </p:cTn>
                                        <p:tgtEl>
                                          <p:spTgt spid="461827">
                                            <p:txEl>
                                              <p:pRg st="0" end="0"/>
                                            </p:txEl>
                                          </p:spTgt>
                                        </p:tgtEl>
                                        <p:attrNameLst>
                                          <p:attrName>style.visibility</p:attrName>
                                        </p:attrNameLst>
                                      </p:cBhvr>
                                      <p:to>
                                        <p:strVal val="hidden"/>
                                      </p:to>
                                    </p:set>
                                  </p:childTnLst>
                                </p:cTn>
                              </p:par>
                              <p:par>
                                <p:cTn id="183" presetID="39" presetClass="exit" presetSubtype="0" decel="100000" fill="hold" grpId="1" nodeType="withEffect">
                                  <p:stCondLst>
                                    <p:cond delay="0"/>
                                  </p:stCondLst>
                                  <p:childTnLst>
                                    <p:anim calcmode="lin" valueType="num">
                                      <p:cBhvr>
                                        <p:cTn id="184" dur="500" fill="hold"/>
                                        <p:tgtEl>
                                          <p:spTgt spid="461827">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85" dur="500" fill="hold"/>
                                        <p:tgtEl>
                                          <p:spTgt spid="461827">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86" dur="500" fill="hold"/>
                                        <p:tgtEl>
                                          <p:spTgt spid="461827">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187" dur="500" fill="hold"/>
                                        <p:tgtEl>
                                          <p:spTgt spid="461827">
                                            <p:txEl>
                                              <p:pRg st="1" end="1"/>
                                            </p:txEl>
                                          </p:spTgt>
                                        </p:tgtEl>
                                        <p:attrNameLst>
                                          <p:attrName>ppt_y</p:attrName>
                                        </p:attrNameLst>
                                      </p:cBhvr>
                                      <p:tavLst>
                                        <p:tav tm="0">
                                          <p:val>
                                            <p:strVal val="ppt_y"/>
                                          </p:val>
                                        </p:tav>
                                        <p:tav tm="100000">
                                          <p:val>
                                            <p:strVal val="ppt_y"/>
                                          </p:val>
                                        </p:tav>
                                      </p:tavLst>
                                    </p:anim>
                                    <p:set>
                                      <p:cBhvr>
                                        <p:cTn id="188" dur="1" fill="hold">
                                          <p:stCondLst>
                                            <p:cond delay="499"/>
                                          </p:stCondLst>
                                        </p:cTn>
                                        <p:tgtEl>
                                          <p:spTgt spid="461827">
                                            <p:txEl>
                                              <p:pRg st="1" end="1"/>
                                            </p:txEl>
                                          </p:spTgt>
                                        </p:tgtEl>
                                        <p:attrNameLst>
                                          <p:attrName>style.visibility</p:attrName>
                                        </p:attrNameLst>
                                      </p:cBhvr>
                                      <p:to>
                                        <p:strVal val="hidden"/>
                                      </p:to>
                                    </p:set>
                                  </p:childTnLst>
                                </p:cTn>
                              </p:par>
                              <p:par>
                                <p:cTn id="189" presetID="39" presetClass="exit" presetSubtype="0" decel="100000" fill="hold" grpId="1" nodeType="withEffect">
                                  <p:stCondLst>
                                    <p:cond delay="0"/>
                                  </p:stCondLst>
                                  <p:childTnLst>
                                    <p:anim calcmode="lin" valueType="num">
                                      <p:cBhvr>
                                        <p:cTn id="190" dur="500" fill="hold"/>
                                        <p:tgtEl>
                                          <p:spTgt spid="461827">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91" dur="500" fill="hold"/>
                                        <p:tgtEl>
                                          <p:spTgt spid="461827">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92" dur="500" fill="hold"/>
                                        <p:tgtEl>
                                          <p:spTgt spid="461827">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193" dur="500" fill="hold"/>
                                        <p:tgtEl>
                                          <p:spTgt spid="461827">
                                            <p:txEl>
                                              <p:pRg st="2" end="2"/>
                                            </p:txEl>
                                          </p:spTgt>
                                        </p:tgtEl>
                                        <p:attrNameLst>
                                          <p:attrName>ppt_y</p:attrName>
                                        </p:attrNameLst>
                                      </p:cBhvr>
                                      <p:tavLst>
                                        <p:tav tm="0">
                                          <p:val>
                                            <p:strVal val="ppt_y"/>
                                          </p:val>
                                        </p:tav>
                                        <p:tav tm="100000">
                                          <p:val>
                                            <p:strVal val="ppt_y"/>
                                          </p:val>
                                        </p:tav>
                                      </p:tavLst>
                                    </p:anim>
                                    <p:set>
                                      <p:cBhvr>
                                        <p:cTn id="194" dur="1" fill="hold">
                                          <p:stCondLst>
                                            <p:cond delay="499"/>
                                          </p:stCondLst>
                                        </p:cTn>
                                        <p:tgtEl>
                                          <p:spTgt spid="461827">
                                            <p:txEl>
                                              <p:pRg st="2" end="2"/>
                                            </p:txEl>
                                          </p:spTgt>
                                        </p:tgtEl>
                                        <p:attrNameLst>
                                          <p:attrName>style.visibility</p:attrName>
                                        </p:attrNameLst>
                                      </p:cBhvr>
                                      <p:to>
                                        <p:strVal val="hidden"/>
                                      </p:to>
                                    </p:set>
                                  </p:childTnLst>
                                </p:cTn>
                              </p:par>
                              <p:par>
                                <p:cTn id="195" presetID="39" presetClass="exit" presetSubtype="0" decel="100000" fill="hold" grpId="1" nodeType="withEffect">
                                  <p:stCondLst>
                                    <p:cond delay="0"/>
                                  </p:stCondLst>
                                  <p:childTnLst>
                                    <p:anim calcmode="lin" valueType="num">
                                      <p:cBhvr>
                                        <p:cTn id="196" dur="500" fill="hold"/>
                                        <p:tgtEl>
                                          <p:spTgt spid="461827">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97" dur="500" fill="hold"/>
                                        <p:tgtEl>
                                          <p:spTgt spid="461827">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98" dur="500" fill="hold"/>
                                        <p:tgtEl>
                                          <p:spTgt spid="461827">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199" dur="500" fill="hold"/>
                                        <p:tgtEl>
                                          <p:spTgt spid="461827">
                                            <p:txEl>
                                              <p:pRg st="3" end="3"/>
                                            </p:txEl>
                                          </p:spTgt>
                                        </p:tgtEl>
                                        <p:attrNameLst>
                                          <p:attrName>ppt_y</p:attrName>
                                        </p:attrNameLst>
                                      </p:cBhvr>
                                      <p:tavLst>
                                        <p:tav tm="0">
                                          <p:val>
                                            <p:strVal val="ppt_y"/>
                                          </p:val>
                                        </p:tav>
                                        <p:tav tm="100000">
                                          <p:val>
                                            <p:strVal val="ppt_y"/>
                                          </p:val>
                                        </p:tav>
                                      </p:tavLst>
                                    </p:anim>
                                    <p:set>
                                      <p:cBhvr>
                                        <p:cTn id="200" dur="1" fill="hold">
                                          <p:stCondLst>
                                            <p:cond delay="499"/>
                                          </p:stCondLst>
                                        </p:cTn>
                                        <p:tgtEl>
                                          <p:spTgt spid="461827">
                                            <p:txEl>
                                              <p:pRg st="3" end="3"/>
                                            </p:txEl>
                                          </p:spTgt>
                                        </p:tgtEl>
                                        <p:attrNameLst>
                                          <p:attrName>style.visibility</p:attrName>
                                        </p:attrNameLst>
                                      </p:cBhvr>
                                      <p:to>
                                        <p:strVal val="hidden"/>
                                      </p:to>
                                    </p:set>
                                  </p:childTnLst>
                                </p:cTn>
                              </p:par>
                              <p:par>
                                <p:cTn id="201" presetID="39" presetClass="exit" presetSubtype="0" decel="100000" fill="hold" grpId="1" nodeType="withEffect">
                                  <p:stCondLst>
                                    <p:cond delay="0"/>
                                  </p:stCondLst>
                                  <p:childTnLst>
                                    <p:anim calcmode="lin" valueType="num">
                                      <p:cBhvr>
                                        <p:cTn id="202" dur="500" fill="hold"/>
                                        <p:tgtEl>
                                          <p:spTgt spid="461827">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03" dur="500" fill="hold"/>
                                        <p:tgtEl>
                                          <p:spTgt spid="461827">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204" dur="500" fill="hold"/>
                                        <p:tgtEl>
                                          <p:spTgt spid="461827">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205" dur="500" fill="hold"/>
                                        <p:tgtEl>
                                          <p:spTgt spid="461827">
                                            <p:txEl>
                                              <p:pRg st="4" end="4"/>
                                            </p:txEl>
                                          </p:spTgt>
                                        </p:tgtEl>
                                        <p:attrNameLst>
                                          <p:attrName>ppt_y</p:attrName>
                                        </p:attrNameLst>
                                      </p:cBhvr>
                                      <p:tavLst>
                                        <p:tav tm="0">
                                          <p:val>
                                            <p:strVal val="ppt_y"/>
                                          </p:val>
                                        </p:tav>
                                        <p:tav tm="100000">
                                          <p:val>
                                            <p:strVal val="ppt_y"/>
                                          </p:val>
                                        </p:tav>
                                      </p:tavLst>
                                    </p:anim>
                                    <p:set>
                                      <p:cBhvr>
                                        <p:cTn id="206" dur="1" fill="hold">
                                          <p:stCondLst>
                                            <p:cond delay="499"/>
                                          </p:stCondLst>
                                        </p:cTn>
                                        <p:tgtEl>
                                          <p:spTgt spid="461827">
                                            <p:txEl>
                                              <p:pRg st="4" end="4"/>
                                            </p:txEl>
                                          </p:spTgt>
                                        </p:tgtEl>
                                        <p:attrNameLst>
                                          <p:attrName>style.visibility</p:attrName>
                                        </p:attrNameLst>
                                      </p:cBhvr>
                                      <p:to>
                                        <p:strVal val="hidden"/>
                                      </p:to>
                                    </p:set>
                                  </p:childTnLst>
                                </p:cTn>
                              </p:par>
                              <p:par>
                                <p:cTn id="207" presetID="39" presetClass="exit" presetSubtype="0" decel="100000" fill="hold" grpId="1" nodeType="withEffect">
                                  <p:stCondLst>
                                    <p:cond delay="0"/>
                                  </p:stCondLst>
                                  <p:childTnLst>
                                    <p:anim calcmode="lin" valueType="num">
                                      <p:cBhvr>
                                        <p:cTn id="208" dur="500" fill="hold"/>
                                        <p:tgtEl>
                                          <p:spTgt spid="461827">
                                            <p:txEl>
                                              <p:pRg st="5" end="5"/>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09" dur="500" fill="hold"/>
                                        <p:tgtEl>
                                          <p:spTgt spid="461827">
                                            <p:txEl>
                                              <p:pRg st="5" end="5"/>
                                            </p:txEl>
                                          </p:spTgt>
                                        </p:tgtEl>
                                        <p:attrNameLst>
                                          <p:attrName>ppt_w</p:attrName>
                                        </p:attrNameLst>
                                      </p:cBhvr>
                                      <p:tavLst>
                                        <p:tav tm="0">
                                          <p:val>
                                            <p:strVal val="ppt_w"/>
                                          </p:val>
                                        </p:tav>
                                        <p:tav tm="50000">
                                          <p:val>
                                            <p:strVal val="ppt_w+.3"/>
                                          </p:val>
                                        </p:tav>
                                        <p:tav tm="100000">
                                          <p:val>
                                            <p:strVal val="ppt_w+.3"/>
                                          </p:val>
                                        </p:tav>
                                      </p:tavLst>
                                    </p:anim>
                                    <p:anim calcmode="lin" valueType="num">
                                      <p:cBhvr>
                                        <p:cTn id="210" dur="500" fill="hold"/>
                                        <p:tgtEl>
                                          <p:spTgt spid="461827">
                                            <p:txEl>
                                              <p:pRg st="5" end="5"/>
                                            </p:txEl>
                                          </p:spTgt>
                                        </p:tgtEl>
                                        <p:attrNameLst>
                                          <p:attrName>ppt_x</p:attrName>
                                        </p:attrNameLst>
                                      </p:cBhvr>
                                      <p:tavLst>
                                        <p:tav tm="0">
                                          <p:val>
                                            <p:strVal val="ppt_x"/>
                                          </p:val>
                                        </p:tav>
                                        <p:tav tm="50000">
                                          <p:val>
                                            <p:strVal val="ppt_x"/>
                                          </p:val>
                                        </p:tav>
                                        <p:tav tm="100000">
                                          <p:val>
                                            <p:strVal val="ppt_x-.3"/>
                                          </p:val>
                                        </p:tav>
                                      </p:tavLst>
                                    </p:anim>
                                    <p:anim calcmode="lin" valueType="num">
                                      <p:cBhvr>
                                        <p:cTn id="211" dur="500" fill="hold"/>
                                        <p:tgtEl>
                                          <p:spTgt spid="461827">
                                            <p:txEl>
                                              <p:pRg st="5" end="5"/>
                                            </p:txEl>
                                          </p:spTgt>
                                        </p:tgtEl>
                                        <p:attrNameLst>
                                          <p:attrName>ppt_y</p:attrName>
                                        </p:attrNameLst>
                                      </p:cBhvr>
                                      <p:tavLst>
                                        <p:tav tm="0">
                                          <p:val>
                                            <p:strVal val="ppt_y"/>
                                          </p:val>
                                        </p:tav>
                                        <p:tav tm="100000">
                                          <p:val>
                                            <p:strVal val="ppt_y"/>
                                          </p:val>
                                        </p:tav>
                                      </p:tavLst>
                                    </p:anim>
                                    <p:set>
                                      <p:cBhvr>
                                        <p:cTn id="212" dur="1" fill="hold">
                                          <p:stCondLst>
                                            <p:cond delay="499"/>
                                          </p:stCondLst>
                                        </p:cTn>
                                        <p:tgtEl>
                                          <p:spTgt spid="461827">
                                            <p:txEl>
                                              <p:pRg st="5" end="5"/>
                                            </p:txEl>
                                          </p:spTgt>
                                        </p:tgtEl>
                                        <p:attrNameLst>
                                          <p:attrName>style.visibility</p:attrName>
                                        </p:attrNameLst>
                                      </p:cBhvr>
                                      <p:to>
                                        <p:strVal val="hidden"/>
                                      </p:to>
                                    </p:set>
                                  </p:childTnLst>
                                </p:cTn>
                              </p:par>
                              <p:par>
                                <p:cTn id="213" presetID="39" presetClass="exit" presetSubtype="0" decel="100000" fill="hold" grpId="1" nodeType="withEffect">
                                  <p:stCondLst>
                                    <p:cond delay="0"/>
                                  </p:stCondLst>
                                  <p:childTnLst>
                                    <p:anim calcmode="lin" valueType="num">
                                      <p:cBhvr>
                                        <p:cTn id="214" dur="500" fill="hold"/>
                                        <p:tgtEl>
                                          <p:spTgt spid="461827">
                                            <p:txEl>
                                              <p:pRg st="6" end="6"/>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15" dur="500" fill="hold"/>
                                        <p:tgtEl>
                                          <p:spTgt spid="461827">
                                            <p:txEl>
                                              <p:pRg st="6" end="6"/>
                                            </p:txEl>
                                          </p:spTgt>
                                        </p:tgtEl>
                                        <p:attrNameLst>
                                          <p:attrName>ppt_w</p:attrName>
                                        </p:attrNameLst>
                                      </p:cBhvr>
                                      <p:tavLst>
                                        <p:tav tm="0">
                                          <p:val>
                                            <p:strVal val="ppt_w"/>
                                          </p:val>
                                        </p:tav>
                                        <p:tav tm="50000">
                                          <p:val>
                                            <p:strVal val="ppt_w+.3"/>
                                          </p:val>
                                        </p:tav>
                                        <p:tav tm="100000">
                                          <p:val>
                                            <p:strVal val="ppt_w+.3"/>
                                          </p:val>
                                        </p:tav>
                                      </p:tavLst>
                                    </p:anim>
                                    <p:anim calcmode="lin" valueType="num">
                                      <p:cBhvr>
                                        <p:cTn id="216" dur="500" fill="hold"/>
                                        <p:tgtEl>
                                          <p:spTgt spid="461827">
                                            <p:txEl>
                                              <p:pRg st="6" end="6"/>
                                            </p:txEl>
                                          </p:spTgt>
                                        </p:tgtEl>
                                        <p:attrNameLst>
                                          <p:attrName>ppt_x</p:attrName>
                                        </p:attrNameLst>
                                      </p:cBhvr>
                                      <p:tavLst>
                                        <p:tav tm="0">
                                          <p:val>
                                            <p:strVal val="ppt_x"/>
                                          </p:val>
                                        </p:tav>
                                        <p:tav tm="50000">
                                          <p:val>
                                            <p:strVal val="ppt_x"/>
                                          </p:val>
                                        </p:tav>
                                        <p:tav tm="100000">
                                          <p:val>
                                            <p:strVal val="ppt_x-.3"/>
                                          </p:val>
                                        </p:tav>
                                      </p:tavLst>
                                    </p:anim>
                                    <p:anim calcmode="lin" valueType="num">
                                      <p:cBhvr>
                                        <p:cTn id="217" dur="500" fill="hold"/>
                                        <p:tgtEl>
                                          <p:spTgt spid="461827">
                                            <p:txEl>
                                              <p:pRg st="6" end="6"/>
                                            </p:txEl>
                                          </p:spTgt>
                                        </p:tgtEl>
                                        <p:attrNameLst>
                                          <p:attrName>ppt_y</p:attrName>
                                        </p:attrNameLst>
                                      </p:cBhvr>
                                      <p:tavLst>
                                        <p:tav tm="0">
                                          <p:val>
                                            <p:strVal val="ppt_y"/>
                                          </p:val>
                                        </p:tav>
                                        <p:tav tm="100000">
                                          <p:val>
                                            <p:strVal val="ppt_y"/>
                                          </p:val>
                                        </p:tav>
                                      </p:tavLst>
                                    </p:anim>
                                    <p:set>
                                      <p:cBhvr>
                                        <p:cTn id="218" dur="1" fill="hold">
                                          <p:stCondLst>
                                            <p:cond delay="499"/>
                                          </p:stCondLst>
                                        </p:cTn>
                                        <p:tgtEl>
                                          <p:spTgt spid="461827">
                                            <p:txEl>
                                              <p:pRg st="6" end="6"/>
                                            </p:txEl>
                                          </p:spTgt>
                                        </p:tgtEl>
                                        <p:attrNameLst>
                                          <p:attrName>style.visibility</p:attrName>
                                        </p:attrNameLst>
                                      </p:cBhvr>
                                      <p:to>
                                        <p:strVal val="hidden"/>
                                      </p:to>
                                    </p:set>
                                  </p:childTnLst>
                                </p:cTn>
                              </p:par>
                              <p:par>
                                <p:cTn id="219" presetID="39" presetClass="exit" presetSubtype="0" decel="100000" fill="hold" grpId="1" nodeType="withEffect">
                                  <p:stCondLst>
                                    <p:cond delay="0"/>
                                  </p:stCondLst>
                                  <p:childTnLst>
                                    <p:anim calcmode="lin" valueType="num">
                                      <p:cBhvr>
                                        <p:cTn id="220" dur="500" fill="hold"/>
                                        <p:tgtEl>
                                          <p:spTgt spid="461827">
                                            <p:txEl>
                                              <p:pRg st="7" end="7"/>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21" dur="500" fill="hold"/>
                                        <p:tgtEl>
                                          <p:spTgt spid="461827">
                                            <p:txEl>
                                              <p:pRg st="7" end="7"/>
                                            </p:txEl>
                                          </p:spTgt>
                                        </p:tgtEl>
                                        <p:attrNameLst>
                                          <p:attrName>ppt_w</p:attrName>
                                        </p:attrNameLst>
                                      </p:cBhvr>
                                      <p:tavLst>
                                        <p:tav tm="0">
                                          <p:val>
                                            <p:strVal val="ppt_w"/>
                                          </p:val>
                                        </p:tav>
                                        <p:tav tm="50000">
                                          <p:val>
                                            <p:strVal val="ppt_w+.3"/>
                                          </p:val>
                                        </p:tav>
                                        <p:tav tm="100000">
                                          <p:val>
                                            <p:strVal val="ppt_w+.3"/>
                                          </p:val>
                                        </p:tav>
                                      </p:tavLst>
                                    </p:anim>
                                    <p:anim calcmode="lin" valueType="num">
                                      <p:cBhvr>
                                        <p:cTn id="222" dur="500" fill="hold"/>
                                        <p:tgtEl>
                                          <p:spTgt spid="461827">
                                            <p:txEl>
                                              <p:pRg st="7" end="7"/>
                                            </p:txEl>
                                          </p:spTgt>
                                        </p:tgtEl>
                                        <p:attrNameLst>
                                          <p:attrName>ppt_x</p:attrName>
                                        </p:attrNameLst>
                                      </p:cBhvr>
                                      <p:tavLst>
                                        <p:tav tm="0">
                                          <p:val>
                                            <p:strVal val="ppt_x"/>
                                          </p:val>
                                        </p:tav>
                                        <p:tav tm="50000">
                                          <p:val>
                                            <p:strVal val="ppt_x"/>
                                          </p:val>
                                        </p:tav>
                                        <p:tav tm="100000">
                                          <p:val>
                                            <p:strVal val="ppt_x-.3"/>
                                          </p:val>
                                        </p:tav>
                                      </p:tavLst>
                                    </p:anim>
                                    <p:anim calcmode="lin" valueType="num">
                                      <p:cBhvr>
                                        <p:cTn id="223" dur="500" fill="hold"/>
                                        <p:tgtEl>
                                          <p:spTgt spid="461827">
                                            <p:txEl>
                                              <p:pRg st="7" end="7"/>
                                            </p:txEl>
                                          </p:spTgt>
                                        </p:tgtEl>
                                        <p:attrNameLst>
                                          <p:attrName>ppt_y</p:attrName>
                                        </p:attrNameLst>
                                      </p:cBhvr>
                                      <p:tavLst>
                                        <p:tav tm="0">
                                          <p:val>
                                            <p:strVal val="ppt_y"/>
                                          </p:val>
                                        </p:tav>
                                        <p:tav tm="100000">
                                          <p:val>
                                            <p:strVal val="ppt_y"/>
                                          </p:val>
                                        </p:tav>
                                      </p:tavLst>
                                    </p:anim>
                                    <p:set>
                                      <p:cBhvr>
                                        <p:cTn id="224" dur="1" fill="hold">
                                          <p:stCondLst>
                                            <p:cond delay="499"/>
                                          </p:stCondLst>
                                        </p:cTn>
                                        <p:tgtEl>
                                          <p:spTgt spid="461827">
                                            <p:txEl>
                                              <p:pRg st="7" end="7"/>
                                            </p:txEl>
                                          </p:spTgt>
                                        </p:tgtEl>
                                        <p:attrNameLst>
                                          <p:attrName>style.visibility</p:attrName>
                                        </p:attrNameLst>
                                      </p:cBhvr>
                                      <p:to>
                                        <p:strVal val="hidden"/>
                                      </p:to>
                                    </p:set>
                                  </p:childTnLst>
                                </p:cTn>
                              </p:par>
                              <p:par>
                                <p:cTn id="225" presetID="39" presetClass="exit" presetSubtype="0" decel="100000" fill="hold" grpId="1" nodeType="withEffect">
                                  <p:stCondLst>
                                    <p:cond delay="0"/>
                                  </p:stCondLst>
                                  <p:childTnLst>
                                    <p:anim calcmode="lin" valueType="num">
                                      <p:cBhvr>
                                        <p:cTn id="226" dur="500" fill="hold"/>
                                        <p:tgtEl>
                                          <p:spTgt spid="461827">
                                            <p:txEl>
                                              <p:pRg st="8" end="8"/>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27" dur="500" fill="hold"/>
                                        <p:tgtEl>
                                          <p:spTgt spid="461827">
                                            <p:txEl>
                                              <p:pRg st="8" end="8"/>
                                            </p:txEl>
                                          </p:spTgt>
                                        </p:tgtEl>
                                        <p:attrNameLst>
                                          <p:attrName>ppt_w</p:attrName>
                                        </p:attrNameLst>
                                      </p:cBhvr>
                                      <p:tavLst>
                                        <p:tav tm="0">
                                          <p:val>
                                            <p:strVal val="ppt_w"/>
                                          </p:val>
                                        </p:tav>
                                        <p:tav tm="50000">
                                          <p:val>
                                            <p:strVal val="ppt_w+.3"/>
                                          </p:val>
                                        </p:tav>
                                        <p:tav tm="100000">
                                          <p:val>
                                            <p:strVal val="ppt_w+.3"/>
                                          </p:val>
                                        </p:tav>
                                      </p:tavLst>
                                    </p:anim>
                                    <p:anim calcmode="lin" valueType="num">
                                      <p:cBhvr>
                                        <p:cTn id="228" dur="500" fill="hold"/>
                                        <p:tgtEl>
                                          <p:spTgt spid="461827">
                                            <p:txEl>
                                              <p:pRg st="8" end="8"/>
                                            </p:txEl>
                                          </p:spTgt>
                                        </p:tgtEl>
                                        <p:attrNameLst>
                                          <p:attrName>ppt_x</p:attrName>
                                        </p:attrNameLst>
                                      </p:cBhvr>
                                      <p:tavLst>
                                        <p:tav tm="0">
                                          <p:val>
                                            <p:strVal val="ppt_x"/>
                                          </p:val>
                                        </p:tav>
                                        <p:tav tm="50000">
                                          <p:val>
                                            <p:strVal val="ppt_x"/>
                                          </p:val>
                                        </p:tav>
                                        <p:tav tm="100000">
                                          <p:val>
                                            <p:strVal val="ppt_x-.3"/>
                                          </p:val>
                                        </p:tav>
                                      </p:tavLst>
                                    </p:anim>
                                    <p:anim calcmode="lin" valueType="num">
                                      <p:cBhvr>
                                        <p:cTn id="229" dur="500" fill="hold"/>
                                        <p:tgtEl>
                                          <p:spTgt spid="461827">
                                            <p:txEl>
                                              <p:pRg st="8" end="8"/>
                                            </p:txEl>
                                          </p:spTgt>
                                        </p:tgtEl>
                                        <p:attrNameLst>
                                          <p:attrName>ppt_y</p:attrName>
                                        </p:attrNameLst>
                                      </p:cBhvr>
                                      <p:tavLst>
                                        <p:tav tm="0">
                                          <p:val>
                                            <p:strVal val="ppt_y"/>
                                          </p:val>
                                        </p:tav>
                                        <p:tav tm="100000">
                                          <p:val>
                                            <p:strVal val="ppt_y"/>
                                          </p:val>
                                        </p:tav>
                                      </p:tavLst>
                                    </p:anim>
                                    <p:set>
                                      <p:cBhvr>
                                        <p:cTn id="230" dur="1" fill="hold">
                                          <p:stCondLst>
                                            <p:cond delay="499"/>
                                          </p:stCondLst>
                                        </p:cTn>
                                        <p:tgtEl>
                                          <p:spTgt spid="461827">
                                            <p:txEl>
                                              <p:pRg st="8" end="8"/>
                                            </p:txEl>
                                          </p:spTgt>
                                        </p:tgtEl>
                                        <p:attrNameLst>
                                          <p:attrName>style.visibility</p:attrName>
                                        </p:attrNameLst>
                                      </p:cBhvr>
                                      <p:to>
                                        <p:strVal val="hidden"/>
                                      </p:to>
                                    </p:set>
                                  </p:childTnLst>
                                </p:cTn>
                              </p:par>
                              <p:par>
                                <p:cTn id="231" presetID="39" presetClass="exit" presetSubtype="0" decel="100000" fill="hold" grpId="1" nodeType="withEffect">
                                  <p:stCondLst>
                                    <p:cond delay="0"/>
                                  </p:stCondLst>
                                  <p:childTnLst>
                                    <p:anim calcmode="lin" valueType="num">
                                      <p:cBhvr>
                                        <p:cTn id="232" dur="500" fill="hold"/>
                                        <p:tgtEl>
                                          <p:spTgt spid="461827">
                                            <p:txEl>
                                              <p:pRg st="9" end="9"/>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33" dur="500" fill="hold"/>
                                        <p:tgtEl>
                                          <p:spTgt spid="461827">
                                            <p:txEl>
                                              <p:pRg st="9" end="9"/>
                                            </p:txEl>
                                          </p:spTgt>
                                        </p:tgtEl>
                                        <p:attrNameLst>
                                          <p:attrName>ppt_w</p:attrName>
                                        </p:attrNameLst>
                                      </p:cBhvr>
                                      <p:tavLst>
                                        <p:tav tm="0">
                                          <p:val>
                                            <p:strVal val="ppt_w"/>
                                          </p:val>
                                        </p:tav>
                                        <p:tav tm="50000">
                                          <p:val>
                                            <p:strVal val="ppt_w+.3"/>
                                          </p:val>
                                        </p:tav>
                                        <p:tav tm="100000">
                                          <p:val>
                                            <p:strVal val="ppt_w+.3"/>
                                          </p:val>
                                        </p:tav>
                                      </p:tavLst>
                                    </p:anim>
                                    <p:anim calcmode="lin" valueType="num">
                                      <p:cBhvr>
                                        <p:cTn id="234" dur="500" fill="hold"/>
                                        <p:tgtEl>
                                          <p:spTgt spid="461827">
                                            <p:txEl>
                                              <p:pRg st="9" end="9"/>
                                            </p:txEl>
                                          </p:spTgt>
                                        </p:tgtEl>
                                        <p:attrNameLst>
                                          <p:attrName>ppt_x</p:attrName>
                                        </p:attrNameLst>
                                      </p:cBhvr>
                                      <p:tavLst>
                                        <p:tav tm="0">
                                          <p:val>
                                            <p:strVal val="ppt_x"/>
                                          </p:val>
                                        </p:tav>
                                        <p:tav tm="50000">
                                          <p:val>
                                            <p:strVal val="ppt_x"/>
                                          </p:val>
                                        </p:tav>
                                        <p:tav tm="100000">
                                          <p:val>
                                            <p:strVal val="ppt_x-.3"/>
                                          </p:val>
                                        </p:tav>
                                      </p:tavLst>
                                    </p:anim>
                                    <p:anim calcmode="lin" valueType="num">
                                      <p:cBhvr>
                                        <p:cTn id="235" dur="500" fill="hold"/>
                                        <p:tgtEl>
                                          <p:spTgt spid="461827">
                                            <p:txEl>
                                              <p:pRg st="9" end="9"/>
                                            </p:txEl>
                                          </p:spTgt>
                                        </p:tgtEl>
                                        <p:attrNameLst>
                                          <p:attrName>ppt_y</p:attrName>
                                        </p:attrNameLst>
                                      </p:cBhvr>
                                      <p:tavLst>
                                        <p:tav tm="0">
                                          <p:val>
                                            <p:strVal val="ppt_y"/>
                                          </p:val>
                                        </p:tav>
                                        <p:tav tm="100000">
                                          <p:val>
                                            <p:strVal val="ppt_y"/>
                                          </p:val>
                                        </p:tav>
                                      </p:tavLst>
                                    </p:anim>
                                    <p:set>
                                      <p:cBhvr>
                                        <p:cTn id="236" dur="1" fill="hold">
                                          <p:stCondLst>
                                            <p:cond delay="499"/>
                                          </p:stCondLst>
                                        </p:cTn>
                                        <p:tgtEl>
                                          <p:spTgt spid="461827">
                                            <p:txEl>
                                              <p:pRg st="9" end="9"/>
                                            </p:txEl>
                                          </p:spTgt>
                                        </p:tgtEl>
                                        <p:attrNameLst>
                                          <p:attrName>style.visibility</p:attrName>
                                        </p:attrNameLst>
                                      </p:cBhvr>
                                      <p:to>
                                        <p:strVal val="hidden"/>
                                      </p:to>
                                    </p:set>
                                  </p:childTnLst>
                                </p:cTn>
                              </p:par>
                              <p:par>
                                <p:cTn id="237" presetID="39" presetClass="exit" presetSubtype="0" decel="100000" fill="hold" grpId="1" nodeType="withEffect">
                                  <p:stCondLst>
                                    <p:cond delay="0"/>
                                  </p:stCondLst>
                                  <p:childTnLst>
                                    <p:anim calcmode="lin" valueType="num">
                                      <p:cBhvr>
                                        <p:cTn id="238" dur="500" fill="hold"/>
                                        <p:tgtEl>
                                          <p:spTgt spid="461827">
                                            <p:txEl>
                                              <p:pRg st="10" end="1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39" dur="500" fill="hold"/>
                                        <p:tgtEl>
                                          <p:spTgt spid="461827">
                                            <p:txEl>
                                              <p:pRg st="10" end="1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240" dur="500" fill="hold"/>
                                        <p:tgtEl>
                                          <p:spTgt spid="461827">
                                            <p:txEl>
                                              <p:pRg st="10" end="10"/>
                                            </p:txEl>
                                          </p:spTgt>
                                        </p:tgtEl>
                                        <p:attrNameLst>
                                          <p:attrName>ppt_x</p:attrName>
                                        </p:attrNameLst>
                                      </p:cBhvr>
                                      <p:tavLst>
                                        <p:tav tm="0">
                                          <p:val>
                                            <p:strVal val="ppt_x"/>
                                          </p:val>
                                        </p:tav>
                                        <p:tav tm="50000">
                                          <p:val>
                                            <p:strVal val="ppt_x"/>
                                          </p:val>
                                        </p:tav>
                                        <p:tav tm="100000">
                                          <p:val>
                                            <p:strVal val="ppt_x-.3"/>
                                          </p:val>
                                        </p:tav>
                                      </p:tavLst>
                                    </p:anim>
                                    <p:anim calcmode="lin" valueType="num">
                                      <p:cBhvr>
                                        <p:cTn id="241" dur="500" fill="hold"/>
                                        <p:tgtEl>
                                          <p:spTgt spid="461827">
                                            <p:txEl>
                                              <p:pRg st="10" end="10"/>
                                            </p:txEl>
                                          </p:spTgt>
                                        </p:tgtEl>
                                        <p:attrNameLst>
                                          <p:attrName>ppt_y</p:attrName>
                                        </p:attrNameLst>
                                      </p:cBhvr>
                                      <p:tavLst>
                                        <p:tav tm="0">
                                          <p:val>
                                            <p:strVal val="ppt_y"/>
                                          </p:val>
                                        </p:tav>
                                        <p:tav tm="100000">
                                          <p:val>
                                            <p:strVal val="ppt_y"/>
                                          </p:val>
                                        </p:tav>
                                      </p:tavLst>
                                    </p:anim>
                                    <p:set>
                                      <p:cBhvr>
                                        <p:cTn id="242" dur="1" fill="hold">
                                          <p:stCondLst>
                                            <p:cond delay="499"/>
                                          </p:stCondLst>
                                        </p:cTn>
                                        <p:tgtEl>
                                          <p:spTgt spid="461827">
                                            <p:txEl>
                                              <p:pRg st="10" end="10"/>
                                            </p:txEl>
                                          </p:spTgt>
                                        </p:tgtEl>
                                        <p:attrNameLst>
                                          <p:attrName>style.visibility</p:attrName>
                                        </p:attrNameLst>
                                      </p:cBhvr>
                                      <p:to>
                                        <p:strVal val="hidden"/>
                                      </p:to>
                                    </p:set>
                                  </p:childTnLst>
                                </p:cTn>
                              </p:par>
                              <p:par>
                                <p:cTn id="243" presetID="39" presetClass="exit" presetSubtype="0" decel="100000" fill="hold" grpId="1" nodeType="withEffect">
                                  <p:stCondLst>
                                    <p:cond delay="0"/>
                                  </p:stCondLst>
                                  <p:childTnLst>
                                    <p:anim calcmode="lin" valueType="num">
                                      <p:cBhvr>
                                        <p:cTn id="244" dur="500" fill="hold"/>
                                        <p:tgtEl>
                                          <p:spTgt spid="461827">
                                            <p:txEl>
                                              <p:pRg st="11" end="1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45" dur="500" fill="hold"/>
                                        <p:tgtEl>
                                          <p:spTgt spid="461827">
                                            <p:txEl>
                                              <p:pRg st="11" end="1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246" dur="500" fill="hold"/>
                                        <p:tgtEl>
                                          <p:spTgt spid="461827">
                                            <p:txEl>
                                              <p:pRg st="11" end="11"/>
                                            </p:txEl>
                                          </p:spTgt>
                                        </p:tgtEl>
                                        <p:attrNameLst>
                                          <p:attrName>ppt_x</p:attrName>
                                        </p:attrNameLst>
                                      </p:cBhvr>
                                      <p:tavLst>
                                        <p:tav tm="0">
                                          <p:val>
                                            <p:strVal val="ppt_x"/>
                                          </p:val>
                                        </p:tav>
                                        <p:tav tm="50000">
                                          <p:val>
                                            <p:strVal val="ppt_x"/>
                                          </p:val>
                                        </p:tav>
                                        <p:tav tm="100000">
                                          <p:val>
                                            <p:strVal val="ppt_x-.3"/>
                                          </p:val>
                                        </p:tav>
                                      </p:tavLst>
                                    </p:anim>
                                    <p:anim calcmode="lin" valueType="num">
                                      <p:cBhvr>
                                        <p:cTn id="247" dur="500" fill="hold"/>
                                        <p:tgtEl>
                                          <p:spTgt spid="461827">
                                            <p:txEl>
                                              <p:pRg st="11" end="11"/>
                                            </p:txEl>
                                          </p:spTgt>
                                        </p:tgtEl>
                                        <p:attrNameLst>
                                          <p:attrName>ppt_y</p:attrName>
                                        </p:attrNameLst>
                                      </p:cBhvr>
                                      <p:tavLst>
                                        <p:tav tm="0">
                                          <p:val>
                                            <p:strVal val="ppt_y"/>
                                          </p:val>
                                        </p:tav>
                                        <p:tav tm="100000">
                                          <p:val>
                                            <p:strVal val="ppt_y"/>
                                          </p:val>
                                        </p:tav>
                                      </p:tavLst>
                                    </p:anim>
                                    <p:set>
                                      <p:cBhvr>
                                        <p:cTn id="248" dur="1" fill="hold">
                                          <p:stCondLst>
                                            <p:cond delay="499"/>
                                          </p:stCondLst>
                                        </p:cTn>
                                        <p:tgtEl>
                                          <p:spTgt spid="461827">
                                            <p:txEl>
                                              <p:pRg st="11" end="11"/>
                                            </p:txEl>
                                          </p:spTgt>
                                        </p:tgtEl>
                                        <p:attrNameLst>
                                          <p:attrName>style.visibility</p:attrName>
                                        </p:attrNameLst>
                                      </p:cBhvr>
                                      <p:to>
                                        <p:strVal val="hidden"/>
                                      </p:to>
                                    </p:set>
                                  </p:childTnLst>
                                </p:cTn>
                              </p:par>
                              <p:par>
                                <p:cTn id="249" presetID="39" presetClass="exit" presetSubtype="0" decel="100000" fill="hold" grpId="1" nodeType="withEffect">
                                  <p:stCondLst>
                                    <p:cond delay="0"/>
                                  </p:stCondLst>
                                  <p:childTnLst>
                                    <p:anim calcmode="lin" valueType="num">
                                      <p:cBhvr>
                                        <p:cTn id="250" dur="500" fill="hold"/>
                                        <p:tgtEl>
                                          <p:spTgt spid="461827">
                                            <p:txEl>
                                              <p:pRg st="12" end="1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51" dur="500" fill="hold"/>
                                        <p:tgtEl>
                                          <p:spTgt spid="461827">
                                            <p:txEl>
                                              <p:pRg st="12" end="1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252" dur="500" fill="hold"/>
                                        <p:tgtEl>
                                          <p:spTgt spid="461827">
                                            <p:txEl>
                                              <p:pRg st="12" end="12"/>
                                            </p:txEl>
                                          </p:spTgt>
                                        </p:tgtEl>
                                        <p:attrNameLst>
                                          <p:attrName>ppt_x</p:attrName>
                                        </p:attrNameLst>
                                      </p:cBhvr>
                                      <p:tavLst>
                                        <p:tav tm="0">
                                          <p:val>
                                            <p:strVal val="ppt_x"/>
                                          </p:val>
                                        </p:tav>
                                        <p:tav tm="50000">
                                          <p:val>
                                            <p:strVal val="ppt_x"/>
                                          </p:val>
                                        </p:tav>
                                        <p:tav tm="100000">
                                          <p:val>
                                            <p:strVal val="ppt_x-.3"/>
                                          </p:val>
                                        </p:tav>
                                      </p:tavLst>
                                    </p:anim>
                                    <p:anim calcmode="lin" valueType="num">
                                      <p:cBhvr>
                                        <p:cTn id="253" dur="500" fill="hold"/>
                                        <p:tgtEl>
                                          <p:spTgt spid="461827">
                                            <p:txEl>
                                              <p:pRg st="12" end="12"/>
                                            </p:txEl>
                                          </p:spTgt>
                                        </p:tgtEl>
                                        <p:attrNameLst>
                                          <p:attrName>ppt_y</p:attrName>
                                        </p:attrNameLst>
                                      </p:cBhvr>
                                      <p:tavLst>
                                        <p:tav tm="0">
                                          <p:val>
                                            <p:strVal val="ppt_y"/>
                                          </p:val>
                                        </p:tav>
                                        <p:tav tm="100000">
                                          <p:val>
                                            <p:strVal val="ppt_y"/>
                                          </p:val>
                                        </p:tav>
                                      </p:tavLst>
                                    </p:anim>
                                    <p:set>
                                      <p:cBhvr>
                                        <p:cTn id="254" dur="1" fill="hold">
                                          <p:stCondLst>
                                            <p:cond delay="499"/>
                                          </p:stCondLst>
                                        </p:cTn>
                                        <p:tgtEl>
                                          <p:spTgt spid="461827">
                                            <p:txEl>
                                              <p:pRg st="12" end="12"/>
                                            </p:txEl>
                                          </p:spTgt>
                                        </p:tgtEl>
                                        <p:attrNameLst>
                                          <p:attrName>style.visibility</p:attrName>
                                        </p:attrNameLst>
                                      </p:cBhvr>
                                      <p:to>
                                        <p:strVal val="hidden"/>
                                      </p:to>
                                    </p:set>
                                  </p:childTnLst>
                                </p:cTn>
                              </p:par>
                              <p:par>
                                <p:cTn id="255" presetID="39" presetClass="exit" presetSubtype="0" decel="100000" fill="hold" grpId="1" nodeType="withEffect">
                                  <p:stCondLst>
                                    <p:cond delay="0"/>
                                  </p:stCondLst>
                                  <p:childTnLst>
                                    <p:anim calcmode="lin" valueType="num">
                                      <p:cBhvr>
                                        <p:cTn id="256" dur="500" fill="hold"/>
                                        <p:tgtEl>
                                          <p:spTgt spid="461827">
                                            <p:txEl>
                                              <p:pRg st="13" end="1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57" dur="500" fill="hold"/>
                                        <p:tgtEl>
                                          <p:spTgt spid="461827">
                                            <p:txEl>
                                              <p:pRg st="13" end="1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258" dur="500" fill="hold"/>
                                        <p:tgtEl>
                                          <p:spTgt spid="461827">
                                            <p:txEl>
                                              <p:pRg st="13" end="13"/>
                                            </p:txEl>
                                          </p:spTgt>
                                        </p:tgtEl>
                                        <p:attrNameLst>
                                          <p:attrName>ppt_x</p:attrName>
                                        </p:attrNameLst>
                                      </p:cBhvr>
                                      <p:tavLst>
                                        <p:tav tm="0">
                                          <p:val>
                                            <p:strVal val="ppt_x"/>
                                          </p:val>
                                        </p:tav>
                                        <p:tav tm="50000">
                                          <p:val>
                                            <p:strVal val="ppt_x"/>
                                          </p:val>
                                        </p:tav>
                                        <p:tav tm="100000">
                                          <p:val>
                                            <p:strVal val="ppt_x-.3"/>
                                          </p:val>
                                        </p:tav>
                                      </p:tavLst>
                                    </p:anim>
                                    <p:anim calcmode="lin" valueType="num">
                                      <p:cBhvr>
                                        <p:cTn id="259" dur="500" fill="hold"/>
                                        <p:tgtEl>
                                          <p:spTgt spid="461827">
                                            <p:txEl>
                                              <p:pRg st="13" end="13"/>
                                            </p:txEl>
                                          </p:spTgt>
                                        </p:tgtEl>
                                        <p:attrNameLst>
                                          <p:attrName>ppt_y</p:attrName>
                                        </p:attrNameLst>
                                      </p:cBhvr>
                                      <p:tavLst>
                                        <p:tav tm="0">
                                          <p:val>
                                            <p:strVal val="ppt_y"/>
                                          </p:val>
                                        </p:tav>
                                        <p:tav tm="100000">
                                          <p:val>
                                            <p:strVal val="ppt_y"/>
                                          </p:val>
                                        </p:tav>
                                      </p:tavLst>
                                    </p:anim>
                                    <p:set>
                                      <p:cBhvr>
                                        <p:cTn id="260" dur="1" fill="hold">
                                          <p:stCondLst>
                                            <p:cond delay="499"/>
                                          </p:stCondLst>
                                        </p:cTn>
                                        <p:tgtEl>
                                          <p:spTgt spid="461827">
                                            <p:txEl>
                                              <p:pRg st="13" end="13"/>
                                            </p:txEl>
                                          </p:spTgt>
                                        </p:tgtEl>
                                        <p:attrNameLst>
                                          <p:attrName>style.visibility</p:attrName>
                                        </p:attrNameLst>
                                      </p:cBhvr>
                                      <p:to>
                                        <p:strVal val="hidden"/>
                                      </p:to>
                                    </p:set>
                                  </p:childTnLst>
                                </p:cTn>
                              </p:par>
                              <p:par>
                                <p:cTn id="261" presetID="39" presetClass="exit" presetSubtype="0" decel="100000" fill="hold" grpId="1" nodeType="withEffect">
                                  <p:stCondLst>
                                    <p:cond delay="0"/>
                                  </p:stCondLst>
                                  <p:childTnLst>
                                    <p:anim calcmode="lin" valueType="num">
                                      <p:cBhvr>
                                        <p:cTn id="262" dur="500" fill="hold"/>
                                        <p:tgtEl>
                                          <p:spTgt spid="461827">
                                            <p:txEl>
                                              <p:pRg st="14" end="1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63" dur="500" fill="hold"/>
                                        <p:tgtEl>
                                          <p:spTgt spid="461827">
                                            <p:txEl>
                                              <p:pRg st="14" end="1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264" dur="500" fill="hold"/>
                                        <p:tgtEl>
                                          <p:spTgt spid="461827">
                                            <p:txEl>
                                              <p:pRg st="14" end="14"/>
                                            </p:txEl>
                                          </p:spTgt>
                                        </p:tgtEl>
                                        <p:attrNameLst>
                                          <p:attrName>ppt_x</p:attrName>
                                        </p:attrNameLst>
                                      </p:cBhvr>
                                      <p:tavLst>
                                        <p:tav tm="0">
                                          <p:val>
                                            <p:strVal val="ppt_x"/>
                                          </p:val>
                                        </p:tav>
                                        <p:tav tm="50000">
                                          <p:val>
                                            <p:strVal val="ppt_x"/>
                                          </p:val>
                                        </p:tav>
                                        <p:tav tm="100000">
                                          <p:val>
                                            <p:strVal val="ppt_x-.3"/>
                                          </p:val>
                                        </p:tav>
                                      </p:tavLst>
                                    </p:anim>
                                    <p:anim calcmode="lin" valueType="num">
                                      <p:cBhvr>
                                        <p:cTn id="265" dur="500" fill="hold"/>
                                        <p:tgtEl>
                                          <p:spTgt spid="461827">
                                            <p:txEl>
                                              <p:pRg st="14" end="14"/>
                                            </p:txEl>
                                          </p:spTgt>
                                        </p:tgtEl>
                                        <p:attrNameLst>
                                          <p:attrName>ppt_y</p:attrName>
                                        </p:attrNameLst>
                                      </p:cBhvr>
                                      <p:tavLst>
                                        <p:tav tm="0">
                                          <p:val>
                                            <p:strVal val="ppt_y"/>
                                          </p:val>
                                        </p:tav>
                                        <p:tav tm="100000">
                                          <p:val>
                                            <p:strVal val="ppt_y"/>
                                          </p:val>
                                        </p:tav>
                                      </p:tavLst>
                                    </p:anim>
                                    <p:set>
                                      <p:cBhvr>
                                        <p:cTn id="266" dur="1" fill="hold">
                                          <p:stCondLst>
                                            <p:cond delay="499"/>
                                          </p:stCondLst>
                                        </p:cTn>
                                        <p:tgtEl>
                                          <p:spTgt spid="461827">
                                            <p:txEl>
                                              <p:pRg st="14" end="14"/>
                                            </p:txEl>
                                          </p:spTgt>
                                        </p:tgtEl>
                                        <p:attrNameLst>
                                          <p:attrName>style.visibility</p:attrName>
                                        </p:attrNameLst>
                                      </p:cBhvr>
                                      <p:to>
                                        <p:strVal val="hidden"/>
                                      </p:to>
                                    </p:set>
                                  </p:childTnLst>
                                </p:cTn>
                              </p:par>
                              <p:par>
                                <p:cTn id="267" presetID="39" presetClass="exit" presetSubtype="0" decel="100000" fill="hold" grpId="1" nodeType="withEffect">
                                  <p:stCondLst>
                                    <p:cond delay="0"/>
                                  </p:stCondLst>
                                  <p:childTnLst>
                                    <p:anim calcmode="lin" valueType="num">
                                      <p:cBhvr>
                                        <p:cTn id="268" dur="500" fill="hold"/>
                                        <p:tgtEl>
                                          <p:spTgt spid="461827">
                                            <p:txEl>
                                              <p:pRg st="15" end="15"/>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69" dur="500" fill="hold"/>
                                        <p:tgtEl>
                                          <p:spTgt spid="461827">
                                            <p:txEl>
                                              <p:pRg st="15" end="15"/>
                                            </p:txEl>
                                          </p:spTgt>
                                        </p:tgtEl>
                                        <p:attrNameLst>
                                          <p:attrName>ppt_w</p:attrName>
                                        </p:attrNameLst>
                                      </p:cBhvr>
                                      <p:tavLst>
                                        <p:tav tm="0">
                                          <p:val>
                                            <p:strVal val="ppt_w"/>
                                          </p:val>
                                        </p:tav>
                                        <p:tav tm="50000">
                                          <p:val>
                                            <p:strVal val="ppt_w+.3"/>
                                          </p:val>
                                        </p:tav>
                                        <p:tav tm="100000">
                                          <p:val>
                                            <p:strVal val="ppt_w+.3"/>
                                          </p:val>
                                        </p:tav>
                                      </p:tavLst>
                                    </p:anim>
                                    <p:anim calcmode="lin" valueType="num">
                                      <p:cBhvr>
                                        <p:cTn id="270" dur="500" fill="hold"/>
                                        <p:tgtEl>
                                          <p:spTgt spid="461827">
                                            <p:txEl>
                                              <p:pRg st="15" end="15"/>
                                            </p:txEl>
                                          </p:spTgt>
                                        </p:tgtEl>
                                        <p:attrNameLst>
                                          <p:attrName>ppt_x</p:attrName>
                                        </p:attrNameLst>
                                      </p:cBhvr>
                                      <p:tavLst>
                                        <p:tav tm="0">
                                          <p:val>
                                            <p:strVal val="ppt_x"/>
                                          </p:val>
                                        </p:tav>
                                        <p:tav tm="50000">
                                          <p:val>
                                            <p:strVal val="ppt_x"/>
                                          </p:val>
                                        </p:tav>
                                        <p:tav tm="100000">
                                          <p:val>
                                            <p:strVal val="ppt_x-.3"/>
                                          </p:val>
                                        </p:tav>
                                      </p:tavLst>
                                    </p:anim>
                                    <p:anim calcmode="lin" valueType="num">
                                      <p:cBhvr>
                                        <p:cTn id="271" dur="500" fill="hold"/>
                                        <p:tgtEl>
                                          <p:spTgt spid="461827">
                                            <p:txEl>
                                              <p:pRg st="15" end="15"/>
                                            </p:txEl>
                                          </p:spTgt>
                                        </p:tgtEl>
                                        <p:attrNameLst>
                                          <p:attrName>ppt_y</p:attrName>
                                        </p:attrNameLst>
                                      </p:cBhvr>
                                      <p:tavLst>
                                        <p:tav tm="0">
                                          <p:val>
                                            <p:strVal val="ppt_y"/>
                                          </p:val>
                                        </p:tav>
                                        <p:tav tm="100000">
                                          <p:val>
                                            <p:strVal val="ppt_y"/>
                                          </p:val>
                                        </p:tav>
                                      </p:tavLst>
                                    </p:anim>
                                    <p:set>
                                      <p:cBhvr>
                                        <p:cTn id="272" dur="1" fill="hold">
                                          <p:stCondLst>
                                            <p:cond delay="499"/>
                                          </p:stCondLst>
                                        </p:cTn>
                                        <p:tgtEl>
                                          <p:spTgt spid="461827">
                                            <p:txEl>
                                              <p:pRg st="15" end="15"/>
                                            </p:txEl>
                                          </p:spTgt>
                                        </p:tgtEl>
                                        <p:attrNameLst>
                                          <p:attrName>style.visibility</p:attrName>
                                        </p:attrNameLst>
                                      </p:cBhvr>
                                      <p:to>
                                        <p:strVal val="hidden"/>
                                      </p:to>
                                    </p:set>
                                  </p:childTnLst>
                                </p:cTn>
                              </p:par>
                              <p:par>
                                <p:cTn id="273" presetID="39" presetClass="exit" presetSubtype="0" decel="100000" fill="hold" grpId="1" nodeType="withEffect">
                                  <p:stCondLst>
                                    <p:cond delay="0"/>
                                  </p:stCondLst>
                                  <p:childTnLst>
                                    <p:anim calcmode="lin" valueType="num">
                                      <p:cBhvr>
                                        <p:cTn id="274" dur="500" fill="hold"/>
                                        <p:tgtEl>
                                          <p:spTgt spid="461827">
                                            <p:txEl>
                                              <p:pRg st="16" end="16"/>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75" dur="500" fill="hold"/>
                                        <p:tgtEl>
                                          <p:spTgt spid="461827">
                                            <p:txEl>
                                              <p:pRg st="16" end="16"/>
                                            </p:txEl>
                                          </p:spTgt>
                                        </p:tgtEl>
                                        <p:attrNameLst>
                                          <p:attrName>ppt_w</p:attrName>
                                        </p:attrNameLst>
                                      </p:cBhvr>
                                      <p:tavLst>
                                        <p:tav tm="0">
                                          <p:val>
                                            <p:strVal val="ppt_w"/>
                                          </p:val>
                                        </p:tav>
                                        <p:tav tm="50000">
                                          <p:val>
                                            <p:strVal val="ppt_w+.3"/>
                                          </p:val>
                                        </p:tav>
                                        <p:tav tm="100000">
                                          <p:val>
                                            <p:strVal val="ppt_w+.3"/>
                                          </p:val>
                                        </p:tav>
                                      </p:tavLst>
                                    </p:anim>
                                    <p:anim calcmode="lin" valueType="num">
                                      <p:cBhvr>
                                        <p:cTn id="276" dur="500" fill="hold"/>
                                        <p:tgtEl>
                                          <p:spTgt spid="461827">
                                            <p:txEl>
                                              <p:pRg st="16" end="16"/>
                                            </p:txEl>
                                          </p:spTgt>
                                        </p:tgtEl>
                                        <p:attrNameLst>
                                          <p:attrName>ppt_x</p:attrName>
                                        </p:attrNameLst>
                                      </p:cBhvr>
                                      <p:tavLst>
                                        <p:tav tm="0">
                                          <p:val>
                                            <p:strVal val="ppt_x"/>
                                          </p:val>
                                        </p:tav>
                                        <p:tav tm="50000">
                                          <p:val>
                                            <p:strVal val="ppt_x"/>
                                          </p:val>
                                        </p:tav>
                                        <p:tav tm="100000">
                                          <p:val>
                                            <p:strVal val="ppt_x-.3"/>
                                          </p:val>
                                        </p:tav>
                                      </p:tavLst>
                                    </p:anim>
                                    <p:anim calcmode="lin" valueType="num">
                                      <p:cBhvr>
                                        <p:cTn id="277" dur="500" fill="hold"/>
                                        <p:tgtEl>
                                          <p:spTgt spid="461827">
                                            <p:txEl>
                                              <p:pRg st="16" end="16"/>
                                            </p:txEl>
                                          </p:spTgt>
                                        </p:tgtEl>
                                        <p:attrNameLst>
                                          <p:attrName>ppt_y</p:attrName>
                                        </p:attrNameLst>
                                      </p:cBhvr>
                                      <p:tavLst>
                                        <p:tav tm="0">
                                          <p:val>
                                            <p:strVal val="ppt_y"/>
                                          </p:val>
                                        </p:tav>
                                        <p:tav tm="100000">
                                          <p:val>
                                            <p:strVal val="ppt_y"/>
                                          </p:val>
                                        </p:tav>
                                      </p:tavLst>
                                    </p:anim>
                                    <p:set>
                                      <p:cBhvr>
                                        <p:cTn id="278" dur="1" fill="hold">
                                          <p:stCondLst>
                                            <p:cond delay="499"/>
                                          </p:stCondLst>
                                        </p:cTn>
                                        <p:tgtEl>
                                          <p:spTgt spid="461827">
                                            <p:txEl>
                                              <p:pRg st="16" end="16"/>
                                            </p:txEl>
                                          </p:spTgt>
                                        </p:tgtEl>
                                        <p:attrNameLst>
                                          <p:attrName>style.visibility</p:attrName>
                                        </p:attrNameLst>
                                      </p:cBhvr>
                                      <p:to>
                                        <p:strVal val="hidden"/>
                                      </p:to>
                                    </p:set>
                                  </p:childTnLst>
                                </p:cTn>
                              </p:par>
                              <p:par>
                                <p:cTn id="279" presetID="39" presetClass="exit" presetSubtype="0" decel="100000" fill="hold" grpId="1" nodeType="withEffect">
                                  <p:stCondLst>
                                    <p:cond delay="0"/>
                                  </p:stCondLst>
                                  <p:childTnLst>
                                    <p:anim calcmode="lin" valueType="num">
                                      <p:cBhvr>
                                        <p:cTn id="280" dur="500" fill="hold"/>
                                        <p:tgtEl>
                                          <p:spTgt spid="461827">
                                            <p:txEl>
                                              <p:pRg st="17" end="17"/>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81" dur="500" fill="hold"/>
                                        <p:tgtEl>
                                          <p:spTgt spid="461827">
                                            <p:txEl>
                                              <p:pRg st="17" end="17"/>
                                            </p:txEl>
                                          </p:spTgt>
                                        </p:tgtEl>
                                        <p:attrNameLst>
                                          <p:attrName>ppt_w</p:attrName>
                                        </p:attrNameLst>
                                      </p:cBhvr>
                                      <p:tavLst>
                                        <p:tav tm="0">
                                          <p:val>
                                            <p:strVal val="ppt_w"/>
                                          </p:val>
                                        </p:tav>
                                        <p:tav tm="50000">
                                          <p:val>
                                            <p:strVal val="ppt_w+.3"/>
                                          </p:val>
                                        </p:tav>
                                        <p:tav tm="100000">
                                          <p:val>
                                            <p:strVal val="ppt_w+.3"/>
                                          </p:val>
                                        </p:tav>
                                      </p:tavLst>
                                    </p:anim>
                                    <p:anim calcmode="lin" valueType="num">
                                      <p:cBhvr>
                                        <p:cTn id="282" dur="500" fill="hold"/>
                                        <p:tgtEl>
                                          <p:spTgt spid="461827">
                                            <p:txEl>
                                              <p:pRg st="17" end="17"/>
                                            </p:txEl>
                                          </p:spTgt>
                                        </p:tgtEl>
                                        <p:attrNameLst>
                                          <p:attrName>ppt_x</p:attrName>
                                        </p:attrNameLst>
                                      </p:cBhvr>
                                      <p:tavLst>
                                        <p:tav tm="0">
                                          <p:val>
                                            <p:strVal val="ppt_x"/>
                                          </p:val>
                                        </p:tav>
                                        <p:tav tm="50000">
                                          <p:val>
                                            <p:strVal val="ppt_x"/>
                                          </p:val>
                                        </p:tav>
                                        <p:tav tm="100000">
                                          <p:val>
                                            <p:strVal val="ppt_x-.3"/>
                                          </p:val>
                                        </p:tav>
                                      </p:tavLst>
                                    </p:anim>
                                    <p:anim calcmode="lin" valueType="num">
                                      <p:cBhvr>
                                        <p:cTn id="283" dur="500" fill="hold"/>
                                        <p:tgtEl>
                                          <p:spTgt spid="461827">
                                            <p:txEl>
                                              <p:pRg st="17" end="17"/>
                                            </p:txEl>
                                          </p:spTgt>
                                        </p:tgtEl>
                                        <p:attrNameLst>
                                          <p:attrName>ppt_y</p:attrName>
                                        </p:attrNameLst>
                                      </p:cBhvr>
                                      <p:tavLst>
                                        <p:tav tm="0">
                                          <p:val>
                                            <p:strVal val="ppt_y"/>
                                          </p:val>
                                        </p:tav>
                                        <p:tav tm="100000">
                                          <p:val>
                                            <p:strVal val="ppt_y"/>
                                          </p:val>
                                        </p:tav>
                                      </p:tavLst>
                                    </p:anim>
                                    <p:set>
                                      <p:cBhvr>
                                        <p:cTn id="284" dur="1" fill="hold">
                                          <p:stCondLst>
                                            <p:cond delay="499"/>
                                          </p:stCondLst>
                                        </p:cTn>
                                        <p:tgtEl>
                                          <p:spTgt spid="461827">
                                            <p:txEl>
                                              <p:pRg st="17" end="17"/>
                                            </p:txEl>
                                          </p:spTgt>
                                        </p:tgtEl>
                                        <p:attrNameLst>
                                          <p:attrName>style.visibility</p:attrName>
                                        </p:attrNameLst>
                                      </p:cBhvr>
                                      <p:to>
                                        <p:strVal val="hidden"/>
                                      </p:to>
                                    </p:set>
                                  </p:childTnLst>
                                </p:cTn>
                              </p:par>
                              <p:par>
                                <p:cTn id="285" presetID="39" presetClass="exit" presetSubtype="0" decel="100000" fill="hold" grpId="1" nodeType="withEffect">
                                  <p:stCondLst>
                                    <p:cond delay="0"/>
                                  </p:stCondLst>
                                  <p:childTnLst>
                                    <p:anim calcmode="lin" valueType="num">
                                      <p:cBhvr>
                                        <p:cTn id="286" dur="500" fill="hold"/>
                                        <p:tgtEl>
                                          <p:spTgt spid="461827">
                                            <p:txEl>
                                              <p:pRg st="18" end="18"/>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87" dur="500" fill="hold"/>
                                        <p:tgtEl>
                                          <p:spTgt spid="461827">
                                            <p:txEl>
                                              <p:pRg st="18" end="18"/>
                                            </p:txEl>
                                          </p:spTgt>
                                        </p:tgtEl>
                                        <p:attrNameLst>
                                          <p:attrName>ppt_w</p:attrName>
                                        </p:attrNameLst>
                                      </p:cBhvr>
                                      <p:tavLst>
                                        <p:tav tm="0">
                                          <p:val>
                                            <p:strVal val="ppt_w"/>
                                          </p:val>
                                        </p:tav>
                                        <p:tav tm="50000">
                                          <p:val>
                                            <p:strVal val="ppt_w+.3"/>
                                          </p:val>
                                        </p:tav>
                                        <p:tav tm="100000">
                                          <p:val>
                                            <p:strVal val="ppt_w+.3"/>
                                          </p:val>
                                        </p:tav>
                                      </p:tavLst>
                                    </p:anim>
                                    <p:anim calcmode="lin" valueType="num">
                                      <p:cBhvr>
                                        <p:cTn id="288" dur="500" fill="hold"/>
                                        <p:tgtEl>
                                          <p:spTgt spid="461827">
                                            <p:txEl>
                                              <p:pRg st="18" end="18"/>
                                            </p:txEl>
                                          </p:spTgt>
                                        </p:tgtEl>
                                        <p:attrNameLst>
                                          <p:attrName>ppt_x</p:attrName>
                                        </p:attrNameLst>
                                      </p:cBhvr>
                                      <p:tavLst>
                                        <p:tav tm="0">
                                          <p:val>
                                            <p:strVal val="ppt_x"/>
                                          </p:val>
                                        </p:tav>
                                        <p:tav tm="50000">
                                          <p:val>
                                            <p:strVal val="ppt_x"/>
                                          </p:val>
                                        </p:tav>
                                        <p:tav tm="100000">
                                          <p:val>
                                            <p:strVal val="ppt_x-.3"/>
                                          </p:val>
                                        </p:tav>
                                      </p:tavLst>
                                    </p:anim>
                                    <p:anim calcmode="lin" valueType="num">
                                      <p:cBhvr>
                                        <p:cTn id="289" dur="500" fill="hold"/>
                                        <p:tgtEl>
                                          <p:spTgt spid="461827">
                                            <p:txEl>
                                              <p:pRg st="18" end="18"/>
                                            </p:txEl>
                                          </p:spTgt>
                                        </p:tgtEl>
                                        <p:attrNameLst>
                                          <p:attrName>ppt_y</p:attrName>
                                        </p:attrNameLst>
                                      </p:cBhvr>
                                      <p:tavLst>
                                        <p:tav tm="0">
                                          <p:val>
                                            <p:strVal val="ppt_y"/>
                                          </p:val>
                                        </p:tav>
                                        <p:tav tm="100000">
                                          <p:val>
                                            <p:strVal val="ppt_y"/>
                                          </p:val>
                                        </p:tav>
                                      </p:tavLst>
                                    </p:anim>
                                    <p:set>
                                      <p:cBhvr>
                                        <p:cTn id="290" dur="1" fill="hold">
                                          <p:stCondLst>
                                            <p:cond delay="499"/>
                                          </p:stCondLst>
                                        </p:cTn>
                                        <p:tgtEl>
                                          <p:spTgt spid="461827">
                                            <p:txEl>
                                              <p:pRg st="18" end="18"/>
                                            </p:txEl>
                                          </p:spTgt>
                                        </p:tgtEl>
                                        <p:attrNameLst>
                                          <p:attrName>style.visibility</p:attrName>
                                        </p:attrNameLst>
                                      </p:cBhvr>
                                      <p:to>
                                        <p:strVal val="hidden"/>
                                      </p:to>
                                    </p:set>
                                  </p:childTnLst>
                                </p:cTn>
                              </p:par>
                              <p:par>
                                <p:cTn id="291" presetID="39" presetClass="exit" presetSubtype="0" decel="100000" fill="hold" grpId="1" nodeType="withEffect">
                                  <p:stCondLst>
                                    <p:cond delay="0"/>
                                  </p:stCondLst>
                                  <p:childTnLst>
                                    <p:anim calcmode="lin" valueType="num">
                                      <p:cBhvr>
                                        <p:cTn id="292" dur="500" fill="hold"/>
                                        <p:tgtEl>
                                          <p:spTgt spid="461827">
                                            <p:txEl>
                                              <p:pRg st="19" end="19"/>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93" dur="500" fill="hold"/>
                                        <p:tgtEl>
                                          <p:spTgt spid="461827">
                                            <p:txEl>
                                              <p:pRg st="19" end="19"/>
                                            </p:txEl>
                                          </p:spTgt>
                                        </p:tgtEl>
                                        <p:attrNameLst>
                                          <p:attrName>ppt_w</p:attrName>
                                        </p:attrNameLst>
                                      </p:cBhvr>
                                      <p:tavLst>
                                        <p:tav tm="0">
                                          <p:val>
                                            <p:strVal val="ppt_w"/>
                                          </p:val>
                                        </p:tav>
                                        <p:tav tm="50000">
                                          <p:val>
                                            <p:strVal val="ppt_w+.3"/>
                                          </p:val>
                                        </p:tav>
                                        <p:tav tm="100000">
                                          <p:val>
                                            <p:strVal val="ppt_w+.3"/>
                                          </p:val>
                                        </p:tav>
                                      </p:tavLst>
                                    </p:anim>
                                    <p:anim calcmode="lin" valueType="num">
                                      <p:cBhvr>
                                        <p:cTn id="294" dur="500" fill="hold"/>
                                        <p:tgtEl>
                                          <p:spTgt spid="461827">
                                            <p:txEl>
                                              <p:pRg st="19" end="19"/>
                                            </p:txEl>
                                          </p:spTgt>
                                        </p:tgtEl>
                                        <p:attrNameLst>
                                          <p:attrName>ppt_x</p:attrName>
                                        </p:attrNameLst>
                                      </p:cBhvr>
                                      <p:tavLst>
                                        <p:tav tm="0">
                                          <p:val>
                                            <p:strVal val="ppt_x"/>
                                          </p:val>
                                        </p:tav>
                                        <p:tav tm="50000">
                                          <p:val>
                                            <p:strVal val="ppt_x"/>
                                          </p:val>
                                        </p:tav>
                                        <p:tav tm="100000">
                                          <p:val>
                                            <p:strVal val="ppt_x-.3"/>
                                          </p:val>
                                        </p:tav>
                                      </p:tavLst>
                                    </p:anim>
                                    <p:anim calcmode="lin" valueType="num">
                                      <p:cBhvr>
                                        <p:cTn id="295" dur="500" fill="hold"/>
                                        <p:tgtEl>
                                          <p:spTgt spid="461827">
                                            <p:txEl>
                                              <p:pRg st="19" end="19"/>
                                            </p:txEl>
                                          </p:spTgt>
                                        </p:tgtEl>
                                        <p:attrNameLst>
                                          <p:attrName>ppt_y</p:attrName>
                                        </p:attrNameLst>
                                      </p:cBhvr>
                                      <p:tavLst>
                                        <p:tav tm="0">
                                          <p:val>
                                            <p:strVal val="ppt_y"/>
                                          </p:val>
                                        </p:tav>
                                        <p:tav tm="100000">
                                          <p:val>
                                            <p:strVal val="ppt_y"/>
                                          </p:val>
                                        </p:tav>
                                      </p:tavLst>
                                    </p:anim>
                                    <p:set>
                                      <p:cBhvr>
                                        <p:cTn id="296" dur="1" fill="hold">
                                          <p:stCondLst>
                                            <p:cond delay="499"/>
                                          </p:stCondLst>
                                        </p:cTn>
                                        <p:tgtEl>
                                          <p:spTgt spid="461827">
                                            <p:txEl>
                                              <p:pRg st="19" end="19"/>
                                            </p:txEl>
                                          </p:spTgt>
                                        </p:tgtEl>
                                        <p:attrNameLst>
                                          <p:attrName>style.visibility</p:attrName>
                                        </p:attrNameLst>
                                      </p:cBhvr>
                                      <p:to>
                                        <p:strVal val="hidden"/>
                                      </p:to>
                                    </p:set>
                                  </p:childTnLst>
                                </p:cTn>
                              </p:par>
                              <p:par>
                                <p:cTn id="297" presetID="39" presetClass="exit" presetSubtype="0" decel="100000" fill="hold" grpId="1" nodeType="withEffect">
                                  <p:stCondLst>
                                    <p:cond delay="0"/>
                                  </p:stCondLst>
                                  <p:childTnLst>
                                    <p:anim calcmode="lin" valueType="num">
                                      <p:cBhvr>
                                        <p:cTn id="298" dur="500" fill="hold"/>
                                        <p:tgtEl>
                                          <p:spTgt spid="461827">
                                            <p:txEl>
                                              <p:pRg st="20" end="2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99" dur="500" fill="hold"/>
                                        <p:tgtEl>
                                          <p:spTgt spid="461827">
                                            <p:txEl>
                                              <p:pRg st="20" end="2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300" dur="500" fill="hold"/>
                                        <p:tgtEl>
                                          <p:spTgt spid="461827">
                                            <p:txEl>
                                              <p:pRg st="20" end="20"/>
                                            </p:txEl>
                                          </p:spTgt>
                                        </p:tgtEl>
                                        <p:attrNameLst>
                                          <p:attrName>ppt_x</p:attrName>
                                        </p:attrNameLst>
                                      </p:cBhvr>
                                      <p:tavLst>
                                        <p:tav tm="0">
                                          <p:val>
                                            <p:strVal val="ppt_x"/>
                                          </p:val>
                                        </p:tav>
                                        <p:tav tm="50000">
                                          <p:val>
                                            <p:strVal val="ppt_x"/>
                                          </p:val>
                                        </p:tav>
                                        <p:tav tm="100000">
                                          <p:val>
                                            <p:strVal val="ppt_x-.3"/>
                                          </p:val>
                                        </p:tav>
                                      </p:tavLst>
                                    </p:anim>
                                    <p:anim calcmode="lin" valueType="num">
                                      <p:cBhvr>
                                        <p:cTn id="301" dur="500" fill="hold"/>
                                        <p:tgtEl>
                                          <p:spTgt spid="461827">
                                            <p:txEl>
                                              <p:pRg st="20" end="20"/>
                                            </p:txEl>
                                          </p:spTgt>
                                        </p:tgtEl>
                                        <p:attrNameLst>
                                          <p:attrName>ppt_y</p:attrName>
                                        </p:attrNameLst>
                                      </p:cBhvr>
                                      <p:tavLst>
                                        <p:tav tm="0">
                                          <p:val>
                                            <p:strVal val="ppt_y"/>
                                          </p:val>
                                        </p:tav>
                                        <p:tav tm="100000">
                                          <p:val>
                                            <p:strVal val="ppt_y"/>
                                          </p:val>
                                        </p:tav>
                                      </p:tavLst>
                                    </p:anim>
                                    <p:set>
                                      <p:cBhvr>
                                        <p:cTn id="302" dur="1" fill="hold">
                                          <p:stCondLst>
                                            <p:cond delay="499"/>
                                          </p:stCondLst>
                                        </p:cTn>
                                        <p:tgtEl>
                                          <p:spTgt spid="461827">
                                            <p:txEl>
                                              <p:pRg st="20" end="20"/>
                                            </p:txEl>
                                          </p:spTgt>
                                        </p:tgtEl>
                                        <p:attrNameLst>
                                          <p:attrName>style.visibility</p:attrName>
                                        </p:attrNameLst>
                                      </p:cBhvr>
                                      <p:to>
                                        <p:strVal val="hidden"/>
                                      </p:to>
                                    </p:set>
                                  </p:childTnLst>
                                </p:cTn>
                              </p:par>
                              <p:par>
                                <p:cTn id="303" presetID="39" presetClass="exit" presetSubtype="0" decel="100000" fill="hold" grpId="1" nodeType="withEffect">
                                  <p:stCondLst>
                                    <p:cond delay="0"/>
                                  </p:stCondLst>
                                  <p:childTnLst>
                                    <p:anim calcmode="lin" valueType="num">
                                      <p:cBhvr>
                                        <p:cTn id="304" dur="500" fill="hold"/>
                                        <p:tgtEl>
                                          <p:spTgt spid="461827">
                                            <p:txEl>
                                              <p:pRg st="21" end="2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305" dur="500" fill="hold"/>
                                        <p:tgtEl>
                                          <p:spTgt spid="461827">
                                            <p:txEl>
                                              <p:pRg st="21" end="2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306" dur="500" fill="hold"/>
                                        <p:tgtEl>
                                          <p:spTgt spid="461827">
                                            <p:txEl>
                                              <p:pRg st="21" end="21"/>
                                            </p:txEl>
                                          </p:spTgt>
                                        </p:tgtEl>
                                        <p:attrNameLst>
                                          <p:attrName>ppt_x</p:attrName>
                                        </p:attrNameLst>
                                      </p:cBhvr>
                                      <p:tavLst>
                                        <p:tav tm="0">
                                          <p:val>
                                            <p:strVal val="ppt_x"/>
                                          </p:val>
                                        </p:tav>
                                        <p:tav tm="50000">
                                          <p:val>
                                            <p:strVal val="ppt_x"/>
                                          </p:val>
                                        </p:tav>
                                        <p:tav tm="100000">
                                          <p:val>
                                            <p:strVal val="ppt_x-.3"/>
                                          </p:val>
                                        </p:tav>
                                      </p:tavLst>
                                    </p:anim>
                                    <p:anim calcmode="lin" valueType="num">
                                      <p:cBhvr>
                                        <p:cTn id="307" dur="500" fill="hold"/>
                                        <p:tgtEl>
                                          <p:spTgt spid="461827">
                                            <p:txEl>
                                              <p:pRg st="21" end="21"/>
                                            </p:txEl>
                                          </p:spTgt>
                                        </p:tgtEl>
                                        <p:attrNameLst>
                                          <p:attrName>ppt_y</p:attrName>
                                        </p:attrNameLst>
                                      </p:cBhvr>
                                      <p:tavLst>
                                        <p:tav tm="0">
                                          <p:val>
                                            <p:strVal val="ppt_y"/>
                                          </p:val>
                                        </p:tav>
                                        <p:tav tm="100000">
                                          <p:val>
                                            <p:strVal val="ppt_y"/>
                                          </p:val>
                                        </p:tav>
                                      </p:tavLst>
                                    </p:anim>
                                    <p:set>
                                      <p:cBhvr>
                                        <p:cTn id="308" dur="1" fill="hold">
                                          <p:stCondLst>
                                            <p:cond delay="499"/>
                                          </p:stCondLst>
                                        </p:cTn>
                                        <p:tgtEl>
                                          <p:spTgt spid="461827">
                                            <p:txEl>
                                              <p:pRg st="21" end="21"/>
                                            </p:txEl>
                                          </p:spTgt>
                                        </p:tgtEl>
                                        <p:attrNameLst>
                                          <p:attrName>style.visibility</p:attrName>
                                        </p:attrNameLst>
                                      </p:cBhvr>
                                      <p:to>
                                        <p:strVal val="hidden"/>
                                      </p:to>
                                    </p:set>
                                  </p:childTnLst>
                                </p:cTn>
                              </p:par>
                              <p:par>
                                <p:cTn id="309" presetID="39" presetClass="exit" presetSubtype="0" decel="100000" fill="hold" grpId="1" nodeType="withEffect">
                                  <p:stCondLst>
                                    <p:cond delay="0"/>
                                  </p:stCondLst>
                                  <p:childTnLst>
                                    <p:anim calcmode="lin" valueType="num">
                                      <p:cBhvr>
                                        <p:cTn id="310" dur="500" fill="hold"/>
                                        <p:tgtEl>
                                          <p:spTgt spid="461827">
                                            <p:txEl>
                                              <p:pRg st="22" end="2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311" dur="500" fill="hold"/>
                                        <p:tgtEl>
                                          <p:spTgt spid="461827">
                                            <p:txEl>
                                              <p:pRg st="22" end="2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312" dur="500" fill="hold"/>
                                        <p:tgtEl>
                                          <p:spTgt spid="461827">
                                            <p:txEl>
                                              <p:pRg st="22" end="22"/>
                                            </p:txEl>
                                          </p:spTgt>
                                        </p:tgtEl>
                                        <p:attrNameLst>
                                          <p:attrName>ppt_x</p:attrName>
                                        </p:attrNameLst>
                                      </p:cBhvr>
                                      <p:tavLst>
                                        <p:tav tm="0">
                                          <p:val>
                                            <p:strVal val="ppt_x"/>
                                          </p:val>
                                        </p:tav>
                                        <p:tav tm="50000">
                                          <p:val>
                                            <p:strVal val="ppt_x"/>
                                          </p:val>
                                        </p:tav>
                                        <p:tav tm="100000">
                                          <p:val>
                                            <p:strVal val="ppt_x-.3"/>
                                          </p:val>
                                        </p:tav>
                                      </p:tavLst>
                                    </p:anim>
                                    <p:anim calcmode="lin" valueType="num">
                                      <p:cBhvr>
                                        <p:cTn id="313" dur="500" fill="hold"/>
                                        <p:tgtEl>
                                          <p:spTgt spid="461827">
                                            <p:txEl>
                                              <p:pRg st="22" end="22"/>
                                            </p:txEl>
                                          </p:spTgt>
                                        </p:tgtEl>
                                        <p:attrNameLst>
                                          <p:attrName>ppt_y</p:attrName>
                                        </p:attrNameLst>
                                      </p:cBhvr>
                                      <p:tavLst>
                                        <p:tav tm="0">
                                          <p:val>
                                            <p:strVal val="ppt_y"/>
                                          </p:val>
                                        </p:tav>
                                        <p:tav tm="100000">
                                          <p:val>
                                            <p:strVal val="ppt_y"/>
                                          </p:val>
                                        </p:tav>
                                      </p:tavLst>
                                    </p:anim>
                                    <p:set>
                                      <p:cBhvr>
                                        <p:cTn id="314" dur="1" fill="hold">
                                          <p:stCondLst>
                                            <p:cond delay="499"/>
                                          </p:stCondLst>
                                        </p:cTn>
                                        <p:tgtEl>
                                          <p:spTgt spid="461827">
                                            <p:txEl>
                                              <p:pRg st="22" end="2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6" grpId="0"/>
      <p:bldP spid="461826" grpId="1"/>
      <p:bldP spid="461827" grpId="0" build="p"/>
      <p:bldP spid="461827" grpId="1" build="allAtOnce"/>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179388" y="188913"/>
            <a:ext cx="8507412" cy="1008062"/>
          </a:xfrm>
        </p:spPr>
        <p:txBody>
          <a:bodyPr>
            <a:normAutofit/>
          </a:bodyPr>
          <a:lstStyle/>
          <a:p>
            <a:r>
              <a:rPr lang="uk-UA" sz="3200" b="1" dirty="0"/>
              <a:t>ІІІ ЕТАП. </a:t>
            </a:r>
            <a:r>
              <a:rPr lang="uk-UA" sz="2800" b="1" u="sng" dirty="0"/>
              <a:t>Узагальнюючий етап (2014 - 2015 </a:t>
            </a:r>
            <a:r>
              <a:rPr lang="en-US" sz="2800" b="1" u="sng" dirty="0"/>
              <a:t>p</a:t>
            </a:r>
            <a:r>
              <a:rPr lang="uk-UA" sz="2800" b="1" u="sng" dirty="0"/>
              <a:t>.</a:t>
            </a:r>
            <a:r>
              <a:rPr lang="en-US" sz="2800" b="1" u="sng" dirty="0"/>
              <a:t>p</a:t>
            </a:r>
            <a:r>
              <a:rPr lang="uk-UA" sz="2800" b="1" u="sng" dirty="0"/>
              <a:t>.)</a:t>
            </a:r>
            <a:endParaRPr lang="ru-RU" sz="3200" b="1" dirty="0"/>
          </a:p>
        </p:txBody>
      </p:sp>
      <p:sp>
        <p:nvSpPr>
          <p:cNvPr id="463875" name="Rectangle 3"/>
          <p:cNvSpPr>
            <a:spLocks noGrp="1" noChangeArrowheads="1"/>
          </p:cNvSpPr>
          <p:nvPr>
            <p:ph type="body" idx="1"/>
          </p:nvPr>
        </p:nvSpPr>
        <p:spPr>
          <a:xfrm>
            <a:off x="0" y="1268413"/>
            <a:ext cx="8686800" cy="5589587"/>
          </a:xfrm>
        </p:spPr>
        <p:txBody>
          <a:bodyPr>
            <a:normAutofit/>
          </a:bodyPr>
          <a:lstStyle/>
          <a:p>
            <a:pPr lvl="4"/>
            <a:r>
              <a:rPr lang="ru-RU" sz="2400" dirty="0" err="1"/>
              <a:t>Оформлення</a:t>
            </a:r>
            <a:r>
              <a:rPr lang="ru-RU" sz="2400" dirty="0"/>
              <a:t> та </a:t>
            </a:r>
            <a:r>
              <a:rPr lang="ru-RU" sz="2400" dirty="0" err="1"/>
              <a:t>опис</a:t>
            </a:r>
            <a:r>
              <a:rPr lang="ru-RU" sz="2400" dirty="0"/>
              <a:t> </a:t>
            </a:r>
            <a:r>
              <a:rPr lang="ru-RU" sz="2400" dirty="0" err="1"/>
              <a:t>проведення</a:t>
            </a:r>
            <a:r>
              <a:rPr lang="ru-RU" sz="2400" dirty="0"/>
              <a:t> </a:t>
            </a:r>
            <a:r>
              <a:rPr lang="ru-RU" sz="2400" dirty="0" err="1"/>
              <a:t>експерименту</a:t>
            </a:r>
            <a:r>
              <a:rPr lang="ru-RU" sz="2400" dirty="0"/>
              <a:t> та </a:t>
            </a:r>
            <a:r>
              <a:rPr lang="ru-RU" sz="2400" dirty="0" err="1"/>
              <a:t>його</a:t>
            </a:r>
            <a:r>
              <a:rPr lang="ru-RU" sz="2400" dirty="0"/>
              <a:t> </a:t>
            </a:r>
            <a:r>
              <a:rPr lang="ru-RU" sz="2400" dirty="0" err="1"/>
              <a:t>результатів</a:t>
            </a:r>
            <a:r>
              <a:rPr lang="ru-RU" sz="2400" dirty="0"/>
              <a:t>.</a:t>
            </a:r>
          </a:p>
          <a:p>
            <a:pPr lvl="4"/>
            <a:r>
              <a:rPr lang="ru-RU" sz="2400" dirty="0" err="1"/>
              <a:t>Корегування</a:t>
            </a:r>
            <a:r>
              <a:rPr lang="ru-RU" sz="2400" dirty="0"/>
              <a:t> </a:t>
            </a:r>
            <a:r>
              <a:rPr lang="ru-RU" sz="2400" dirty="0" err="1"/>
              <a:t>гіпотези</a:t>
            </a:r>
            <a:r>
              <a:rPr lang="ru-RU" sz="2400" dirty="0"/>
              <a:t> та </a:t>
            </a:r>
            <a:r>
              <a:rPr lang="ru-RU" sz="2400" dirty="0" err="1"/>
              <a:t>експериментальної</a:t>
            </a:r>
            <a:r>
              <a:rPr lang="ru-RU" sz="2400" dirty="0"/>
              <a:t> методики </a:t>
            </a:r>
            <a:r>
              <a:rPr lang="ru-RU" sz="2400" dirty="0" err="1"/>
              <a:t>дослідження</a:t>
            </a:r>
            <a:r>
              <a:rPr lang="ru-RU" sz="2400" dirty="0"/>
              <a:t>.</a:t>
            </a:r>
          </a:p>
          <a:p>
            <a:pPr lvl="4"/>
            <a:r>
              <a:rPr lang="ru-RU" sz="2400" dirty="0" err="1"/>
              <a:t>Обробка</a:t>
            </a:r>
            <a:r>
              <a:rPr lang="ru-RU" sz="2400" dirty="0"/>
              <a:t>, </a:t>
            </a:r>
            <a:r>
              <a:rPr lang="ru-RU" sz="2400" dirty="0" err="1"/>
              <a:t>визначення</a:t>
            </a:r>
            <a:r>
              <a:rPr lang="ru-RU" sz="2400" dirty="0"/>
              <a:t> </a:t>
            </a:r>
            <a:r>
              <a:rPr lang="ru-RU" sz="2400" dirty="0" err="1"/>
              <a:t>надійності</a:t>
            </a:r>
            <a:r>
              <a:rPr lang="ru-RU" sz="2400" dirty="0"/>
              <a:t> та </a:t>
            </a:r>
            <a:r>
              <a:rPr lang="ru-RU" sz="2400" dirty="0" err="1"/>
              <a:t>аналіз</a:t>
            </a:r>
            <a:r>
              <a:rPr lang="ru-RU" sz="2400" dirty="0"/>
              <a:t> </a:t>
            </a:r>
            <a:r>
              <a:rPr lang="ru-RU" sz="2400" dirty="0" err="1"/>
              <a:t>результатів</a:t>
            </a:r>
            <a:r>
              <a:rPr lang="ru-RU" sz="2400" dirty="0"/>
              <a:t> </a:t>
            </a:r>
            <a:r>
              <a:rPr lang="ru-RU" sz="2400" dirty="0" err="1"/>
              <a:t>дослідження</a:t>
            </a:r>
            <a:r>
              <a:rPr lang="ru-RU" sz="2400" dirty="0"/>
              <a:t>.</a:t>
            </a:r>
          </a:p>
          <a:p>
            <a:pPr lvl="4"/>
            <a:r>
              <a:rPr lang="ru-RU" sz="2400" dirty="0" err="1"/>
              <a:t>Узагальнення</a:t>
            </a:r>
            <a:r>
              <a:rPr lang="ru-RU" sz="2400" dirty="0"/>
              <a:t> </a:t>
            </a:r>
            <a:r>
              <a:rPr lang="ru-RU" sz="2400" dirty="0" err="1"/>
              <a:t>результатів</a:t>
            </a:r>
            <a:r>
              <a:rPr lang="ru-RU" sz="2400" dirty="0"/>
              <a:t> </a:t>
            </a:r>
            <a:r>
              <a:rPr lang="ru-RU" sz="2400" dirty="0" err="1"/>
              <a:t>дослідження</a:t>
            </a:r>
            <a:r>
              <a:rPr lang="ru-RU" sz="2400" dirty="0"/>
              <a:t> та </a:t>
            </a:r>
            <a:r>
              <a:rPr lang="ru-RU" sz="2400" dirty="0" err="1"/>
              <a:t>порівняння</a:t>
            </a:r>
            <a:r>
              <a:rPr lang="ru-RU" sz="2400" dirty="0"/>
              <a:t> </a:t>
            </a:r>
            <a:r>
              <a:rPr lang="ru-RU" sz="2400" dirty="0" err="1"/>
              <a:t>їх</a:t>
            </a:r>
            <a:r>
              <a:rPr lang="ru-RU" sz="2400" dirty="0"/>
              <a:t> з результатами </a:t>
            </a:r>
            <a:r>
              <a:rPr lang="ru-RU" sz="2400" dirty="0" err="1"/>
              <a:t>практич­ної</a:t>
            </a:r>
            <a:r>
              <a:rPr lang="ru-RU" sz="2400" dirty="0"/>
              <a:t> </a:t>
            </a:r>
            <a:r>
              <a:rPr lang="ru-RU" sz="2400" dirty="0" err="1"/>
              <a:t>апробації</a:t>
            </a:r>
            <a:r>
              <a:rPr lang="ru-RU" sz="2400" dirty="0"/>
              <a:t>.</a:t>
            </a:r>
          </a:p>
          <a:p>
            <a:pPr lvl="4"/>
            <a:r>
              <a:rPr lang="ru-RU" sz="2400" dirty="0" err="1"/>
              <a:t>Формування</a:t>
            </a:r>
            <a:r>
              <a:rPr lang="ru-RU" sz="2400" dirty="0"/>
              <a:t> </a:t>
            </a:r>
            <a:r>
              <a:rPr lang="ru-RU" sz="2400" dirty="0" err="1"/>
              <a:t>висновків</a:t>
            </a:r>
            <a:r>
              <a:rPr lang="ru-RU" sz="2400" dirty="0"/>
              <a:t> і </a:t>
            </a:r>
            <a:r>
              <a:rPr lang="ru-RU" sz="2400" dirty="0" err="1"/>
              <a:t>рекомендацій</a:t>
            </a:r>
            <a:r>
              <a:rPr lang="ru-RU" sz="2400" dirty="0"/>
              <a:t> </a:t>
            </a:r>
            <a:r>
              <a:rPr lang="ru-RU" sz="2400" dirty="0" err="1"/>
              <a:t>щодо</a:t>
            </a:r>
            <a:r>
              <a:rPr lang="ru-RU" sz="2400" dirty="0"/>
              <a:t> </a:t>
            </a:r>
            <a:r>
              <a:rPr lang="ru-RU" sz="2400" dirty="0" err="1"/>
              <a:t>удосконалення</a:t>
            </a:r>
            <a:r>
              <a:rPr lang="ru-RU" sz="2400" dirty="0"/>
              <a:t> </a:t>
            </a:r>
            <a:r>
              <a:rPr lang="ru-RU" sz="2400" dirty="0" err="1"/>
              <a:t>моделі</a:t>
            </a:r>
            <a:r>
              <a:rPr lang="ru-RU" sz="2400" dirty="0"/>
              <a:t> </a:t>
            </a:r>
            <a:r>
              <a:rPr lang="ru-RU" sz="2400" dirty="0" err="1"/>
              <a:t>школи</a:t>
            </a:r>
            <a:r>
              <a:rPr lang="ru-RU" sz="2400" dirty="0"/>
              <a:t> </a:t>
            </a:r>
            <a:r>
              <a:rPr lang="uk-UA" sz="2400" dirty="0"/>
              <a:t>випереджаючої освіти на основі використання інформаційно-комунікаційних технологій</a:t>
            </a:r>
            <a:r>
              <a:rPr lang="ru-RU" sz="2400" dirty="0" smtClean="0"/>
              <a:t>.</a:t>
            </a:r>
            <a:endParaRPr lang="ru-RU" sz="2400" dirty="0"/>
          </a:p>
        </p:txBody>
      </p:sp>
    </p:spTree>
    <p:extLst>
      <p:ext uri="{BB962C8B-B14F-4D97-AF65-F5344CB8AC3E}">
        <p14:creationId xmlns:p14="http://schemas.microsoft.com/office/powerpoint/2010/main" val="3070426892"/>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t>І</a:t>
            </a:r>
            <a:r>
              <a:rPr lang="en-US" b="1" dirty="0" smtClean="0"/>
              <a:t>V</a:t>
            </a:r>
            <a:r>
              <a:rPr lang="uk-UA" b="1" dirty="0" smtClean="0"/>
              <a:t> </a:t>
            </a:r>
            <a:r>
              <a:rPr lang="uk-UA" b="1" dirty="0"/>
              <a:t>ЕТАП. </a:t>
            </a:r>
            <a:r>
              <a:rPr lang="uk-UA" u="sng" dirty="0" smtClean="0"/>
              <a:t>Оформлення </a:t>
            </a:r>
            <a:r>
              <a:rPr lang="uk-UA" u="sng" dirty="0"/>
              <a:t>результатів експериментальної роботи</a:t>
            </a:r>
            <a:endParaRPr lang="ru-RU" dirty="0"/>
          </a:p>
        </p:txBody>
      </p:sp>
      <p:sp>
        <p:nvSpPr>
          <p:cNvPr id="3" name="Объект 2"/>
          <p:cNvSpPr>
            <a:spLocks noGrp="1"/>
          </p:cNvSpPr>
          <p:nvPr>
            <p:ph idx="1"/>
          </p:nvPr>
        </p:nvSpPr>
        <p:spPr>
          <a:xfrm>
            <a:off x="107504" y="1600200"/>
            <a:ext cx="8856984" cy="4525963"/>
          </a:xfrm>
        </p:spPr>
        <p:txBody>
          <a:bodyPr>
            <a:noAutofit/>
          </a:bodyPr>
          <a:lstStyle/>
          <a:p>
            <a:pPr algn="ctr"/>
            <a:r>
              <a:rPr lang="en-US" sz="4000" b="1" u="sng" dirty="0" smtClean="0"/>
              <a:t>V</a:t>
            </a:r>
            <a:r>
              <a:rPr lang="uk-UA" sz="4000" b="1" u="sng" dirty="0" smtClean="0"/>
              <a:t> ЕТАП</a:t>
            </a:r>
            <a:r>
              <a:rPr lang="ru-RU" sz="4000" b="1" u="sng" dirty="0" smtClean="0"/>
              <a:t>. </a:t>
            </a:r>
            <a:r>
              <a:rPr lang="ru-RU" sz="4000" u="sng" dirty="0" err="1" smtClean="0"/>
              <a:t>Підготовка</a:t>
            </a:r>
            <a:r>
              <a:rPr lang="ru-RU" sz="4000" u="sng" dirty="0" smtClean="0"/>
              <a:t> </a:t>
            </a:r>
            <a:r>
              <a:rPr lang="ru-RU" sz="4000" u="sng" dirty="0" err="1"/>
              <a:t>науково</a:t>
            </a:r>
            <a:r>
              <a:rPr lang="ru-RU" sz="4000" u="sng" dirty="0"/>
              <a:t>-методичного </a:t>
            </a:r>
            <a:r>
              <a:rPr lang="ru-RU" sz="4000" u="sng" dirty="0" err="1"/>
              <a:t>звіту</a:t>
            </a:r>
            <a:r>
              <a:rPr lang="ru-RU" sz="4000" u="sng" dirty="0"/>
              <a:t> на </a:t>
            </a:r>
            <a:r>
              <a:rPr lang="ru-RU" sz="4000" u="sng" dirty="0" err="1"/>
              <a:t>вченій</a:t>
            </a:r>
            <a:r>
              <a:rPr lang="ru-RU" sz="4000" u="sng" dirty="0"/>
              <a:t> </a:t>
            </a:r>
            <a:r>
              <a:rPr lang="ru-RU" sz="4000" u="sng" dirty="0" err="1" smtClean="0"/>
              <a:t>раді</a:t>
            </a:r>
            <a:endParaRPr lang="ru-RU" sz="4000" u="sng" dirty="0" smtClean="0"/>
          </a:p>
          <a:p>
            <a:pPr marL="0" indent="0" algn="ctr">
              <a:buNone/>
            </a:pPr>
            <a:r>
              <a:rPr lang="ru-RU" sz="4000" u="sng" dirty="0" smtClean="0"/>
              <a:t> </a:t>
            </a:r>
            <a:r>
              <a:rPr lang="ru-RU" sz="4000" u="sng" dirty="0"/>
              <a:t>Д О І П ПО.</a:t>
            </a:r>
            <a:endParaRPr lang="ru-RU" sz="4000" dirty="0"/>
          </a:p>
          <a:p>
            <a:pPr lvl="0"/>
            <a:r>
              <a:rPr lang="en-US" sz="4000" b="1" u="sng" dirty="0" smtClean="0"/>
              <a:t>V</a:t>
            </a:r>
            <a:r>
              <a:rPr lang="uk-UA" sz="4000" b="1" u="sng" dirty="0" smtClean="0"/>
              <a:t>І  </a:t>
            </a:r>
            <a:r>
              <a:rPr lang="uk-UA" sz="4000" b="1" u="sng" dirty="0"/>
              <a:t>ЕТАП</a:t>
            </a:r>
            <a:r>
              <a:rPr lang="ru-RU" sz="4000" b="1" u="sng" dirty="0"/>
              <a:t>. </a:t>
            </a:r>
            <a:r>
              <a:rPr lang="ru-RU" sz="4000" dirty="0" err="1" smtClean="0"/>
              <a:t>Підготовка</a:t>
            </a:r>
            <a:r>
              <a:rPr lang="ru-RU" sz="4000" dirty="0" smtClean="0"/>
              <a:t> </a:t>
            </a:r>
            <a:r>
              <a:rPr lang="ru-RU" sz="4000" dirty="0" err="1"/>
              <a:t>рекомендацій</a:t>
            </a:r>
            <a:r>
              <a:rPr lang="ru-RU" sz="4000" dirty="0"/>
              <a:t> </a:t>
            </a:r>
            <a:r>
              <a:rPr lang="ru-RU" sz="4000" dirty="0" err="1"/>
              <a:t>щодо</a:t>
            </a:r>
            <a:r>
              <a:rPr lang="ru-RU" sz="4000" dirty="0"/>
              <a:t> </a:t>
            </a:r>
            <a:r>
              <a:rPr lang="ru-RU" sz="4000" dirty="0" err="1"/>
              <a:t>впровадження</a:t>
            </a:r>
            <a:r>
              <a:rPr lang="ru-RU" sz="4000" dirty="0"/>
              <a:t> </a:t>
            </a:r>
            <a:r>
              <a:rPr lang="ru-RU" sz="4000" dirty="0" err="1"/>
              <a:t>моделі</a:t>
            </a:r>
            <a:r>
              <a:rPr lang="ru-RU" sz="4000" dirty="0"/>
              <a:t> </a:t>
            </a:r>
            <a:r>
              <a:rPr lang="ru-RU" sz="4000" dirty="0" err="1"/>
              <a:t>школи</a:t>
            </a:r>
            <a:r>
              <a:rPr lang="ru-RU" sz="4000" dirty="0"/>
              <a:t> </a:t>
            </a:r>
            <a:r>
              <a:rPr lang="ru-RU" sz="4000" dirty="0" err="1"/>
              <a:t>випереджаючої</a:t>
            </a:r>
            <a:r>
              <a:rPr lang="ru-RU" sz="4000" dirty="0"/>
              <a:t> </a:t>
            </a:r>
            <a:r>
              <a:rPr lang="ru-RU" sz="4000" dirty="0" err="1"/>
              <a:t>освіти</a:t>
            </a:r>
            <a:r>
              <a:rPr lang="ru-RU" sz="4000" dirty="0"/>
              <a:t> у практику </a:t>
            </a:r>
            <a:r>
              <a:rPr lang="ru-RU" sz="4000" dirty="0" err="1"/>
              <a:t>роботи</a:t>
            </a:r>
            <a:r>
              <a:rPr lang="ru-RU" sz="4000" dirty="0"/>
              <a:t> </a:t>
            </a:r>
            <a:r>
              <a:rPr lang="ru-RU" sz="4000" dirty="0" err="1"/>
              <a:t>загальноосвітніх</a:t>
            </a:r>
            <a:r>
              <a:rPr lang="ru-RU" sz="4000" dirty="0"/>
              <a:t> </a:t>
            </a:r>
            <a:r>
              <a:rPr lang="ru-RU" sz="4000" dirty="0" err="1"/>
              <a:t>навчальних</a:t>
            </a:r>
            <a:r>
              <a:rPr lang="ru-RU" sz="4000" dirty="0"/>
              <a:t> </a:t>
            </a:r>
            <a:r>
              <a:rPr lang="ru-RU" sz="4000" dirty="0" err="1"/>
              <a:t>закладів</a:t>
            </a:r>
            <a:r>
              <a:rPr lang="ru-RU" sz="4000" dirty="0"/>
              <a:t> </a:t>
            </a:r>
            <a:r>
              <a:rPr lang="ru-RU" sz="4000" dirty="0" err="1"/>
              <a:t>Дніпропетровської</a:t>
            </a:r>
            <a:r>
              <a:rPr lang="ru-RU" sz="4000" dirty="0"/>
              <a:t> </a:t>
            </a:r>
            <a:r>
              <a:rPr lang="ru-RU" sz="4000" dirty="0" err="1"/>
              <a:t>області</a:t>
            </a:r>
            <a:r>
              <a:rPr lang="ru-RU" sz="4000" dirty="0"/>
              <a:t>.</a:t>
            </a:r>
            <a:endParaRPr lang="ru-RU" sz="4000" dirty="0"/>
          </a:p>
        </p:txBody>
      </p:sp>
    </p:spTree>
    <p:extLst>
      <p:ext uri="{BB962C8B-B14F-4D97-AF65-F5344CB8AC3E}">
        <p14:creationId xmlns:p14="http://schemas.microsoft.com/office/powerpoint/2010/main" val="2514855153"/>
      </p:ext>
    </p:extLst>
  </p:cSld>
  <p:clrMapOvr>
    <a:masterClrMapping/>
  </p:clrMapOvr>
  <p:transition>
    <p:diamon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Очікувані результати:</a:t>
            </a:r>
            <a:endParaRPr lang="ru-RU" b="1" dirty="0"/>
          </a:p>
        </p:txBody>
      </p:sp>
      <p:sp>
        <p:nvSpPr>
          <p:cNvPr id="3" name="Объект 2"/>
          <p:cNvSpPr>
            <a:spLocks noGrp="1"/>
          </p:cNvSpPr>
          <p:nvPr>
            <p:ph idx="1"/>
          </p:nvPr>
        </p:nvSpPr>
        <p:spPr/>
        <p:txBody>
          <a:bodyPr>
            <a:normAutofit fontScale="70000" lnSpcReduction="20000"/>
          </a:bodyPr>
          <a:lstStyle/>
          <a:p>
            <a:pPr lvl="1"/>
            <a:r>
              <a:rPr lang="ru-RU" i="1" dirty="0" err="1"/>
              <a:t>Створення</a:t>
            </a:r>
            <a:r>
              <a:rPr lang="ru-RU" i="1" dirty="0"/>
              <a:t> </a:t>
            </a:r>
            <a:r>
              <a:rPr lang="ru-RU" i="1" dirty="0" err="1"/>
              <a:t>системи</a:t>
            </a:r>
            <a:r>
              <a:rPr lang="ru-RU" i="1" dirty="0"/>
              <a:t> </a:t>
            </a:r>
            <a:r>
              <a:rPr lang="ru-RU" i="1" dirty="0" err="1"/>
              <a:t>розвитку</a:t>
            </a:r>
            <a:r>
              <a:rPr lang="ru-RU" i="1" dirty="0"/>
              <a:t> </a:t>
            </a:r>
            <a:r>
              <a:rPr lang="ru-RU" i="1" dirty="0" err="1"/>
              <a:t>інноваційної</a:t>
            </a:r>
            <a:r>
              <a:rPr lang="ru-RU" i="1" dirty="0"/>
              <a:t> </a:t>
            </a:r>
            <a:r>
              <a:rPr lang="ru-RU" i="1" dirty="0" err="1"/>
              <a:t>особистості</a:t>
            </a:r>
            <a:r>
              <a:rPr lang="ru-RU" i="1" dirty="0"/>
              <a:t> на принципах </a:t>
            </a:r>
            <a:r>
              <a:rPr lang="ru-RU" i="1" dirty="0" err="1"/>
              <a:t>випереджаючої</a:t>
            </a:r>
            <a:r>
              <a:rPr lang="ru-RU" i="1" dirty="0"/>
              <a:t> </a:t>
            </a:r>
            <a:r>
              <a:rPr lang="ru-RU" i="1" dirty="0" err="1"/>
              <a:t>освіти</a:t>
            </a:r>
            <a:r>
              <a:rPr lang="ru-RU" i="1" dirty="0"/>
              <a:t> для </a:t>
            </a:r>
            <a:r>
              <a:rPr lang="ru-RU" i="1" dirty="0" err="1"/>
              <a:t>сталого</a:t>
            </a:r>
            <a:r>
              <a:rPr lang="ru-RU" i="1" dirty="0"/>
              <a:t> </a:t>
            </a:r>
            <a:r>
              <a:rPr lang="ru-RU" i="1" dirty="0" err="1"/>
              <a:t>розвитку</a:t>
            </a:r>
            <a:endParaRPr lang="ru-RU" i="1" dirty="0"/>
          </a:p>
          <a:p>
            <a:pPr lvl="1"/>
            <a:r>
              <a:rPr lang="ru-RU" i="1" dirty="0" err="1"/>
              <a:t>Становлення</a:t>
            </a:r>
            <a:r>
              <a:rPr lang="ru-RU" i="1" dirty="0"/>
              <a:t> </a:t>
            </a:r>
            <a:r>
              <a:rPr lang="ru-RU" i="1" dirty="0" err="1"/>
              <a:t>особистості</a:t>
            </a:r>
            <a:r>
              <a:rPr lang="uk-UA" i="1" dirty="0"/>
              <a:t>, в </a:t>
            </a:r>
            <a:r>
              <a:rPr lang="ru-RU" i="1" dirty="0"/>
              <a:t>як</a:t>
            </a:r>
            <a:r>
              <a:rPr lang="uk-UA" i="1" dirty="0" err="1"/>
              <a:t>ої</a:t>
            </a:r>
            <a:r>
              <a:rPr lang="uk-UA" i="1" dirty="0"/>
              <a:t> </a:t>
            </a:r>
            <a:r>
              <a:rPr lang="uk-UA" dirty="0" err="1"/>
              <a:t>розвинено</a:t>
            </a:r>
            <a:r>
              <a:rPr lang="uk-UA" dirty="0"/>
              <a:t>  навички, інтелект, сформовано чітку та відповідальну життєву  позицію,  цінності та пріоритети.</a:t>
            </a:r>
            <a:endParaRPr lang="ru-RU" i="1" dirty="0"/>
          </a:p>
          <a:p>
            <a:pPr lvl="1"/>
            <a:r>
              <a:rPr lang="ru-RU" i="1" dirty="0" err="1"/>
              <a:t>Сформ</a:t>
            </a:r>
            <a:r>
              <a:rPr lang="uk-UA" i="1" dirty="0" err="1"/>
              <a:t>ована</a:t>
            </a:r>
            <a:r>
              <a:rPr lang="ru-RU" i="1" dirty="0"/>
              <a:t> </a:t>
            </a:r>
            <a:r>
              <a:rPr lang="ru-RU" i="1" dirty="0" err="1"/>
              <a:t>інноваційн</a:t>
            </a:r>
            <a:r>
              <a:rPr lang="uk-UA" i="1" dirty="0"/>
              <a:t>а</a:t>
            </a:r>
            <a:r>
              <a:rPr lang="ru-RU" i="1" dirty="0"/>
              <a:t> систем</a:t>
            </a:r>
            <a:r>
              <a:rPr lang="uk-UA" i="1" dirty="0"/>
              <a:t>а</a:t>
            </a:r>
            <a:r>
              <a:rPr lang="ru-RU" i="1" dirty="0"/>
              <a:t> </a:t>
            </a:r>
            <a:r>
              <a:rPr lang="ru-RU" i="1" dirty="0" err="1"/>
              <a:t>роботи</a:t>
            </a:r>
            <a:r>
              <a:rPr lang="ru-RU" i="1" dirty="0"/>
              <a:t> </a:t>
            </a:r>
            <a:r>
              <a:rPr lang="ru-RU" i="1" dirty="0" err="1"/>
              <a:t>вчителя</a:t>
            </a:r>
            <a:r>
              <a:rPr lang="ru-RU" i="1" dirty="0"/>
              <a:t>, </a:t>
            </a:r>
            <a:r>
              <a:rPr lang="ru-RU" i="1" dirty="0" err="1"/>
              <a:t>здатного</a:t>
            </a:r>
            <a:r>
              <a:rPr lang="ru-RU" i="1" dirty="0"/>
              <a:t> </a:t>
            </a:r>
            <a:r>
              <a:rPr lang="ru-RU" i="1" dirty="0" err="1"/>
              <a:t>виховувати</a:t>
            </a:r>
            <a:r>
              <a:rPr lang="ru-RU" i="1" dirty="0"/>
              <a:t> </a:t>
            </a:r>
            <a:r>
              <a:rPr lang="ru-RU" i="1" dirty="0" err="1"/>
              <a:t>компе­тентну</a:t>
            </a:r>
            <a:r>
              <a:rPr lang="ru-RU" i="1" dirty="0"/>
              <a:t>, </a:t>
            </a:r>
            <a:r>
              <a:rPr lang="ru-RU" i="1" dirty="0" err="1"/>
              <a:t>соціально-відповідальну</a:t>
            </a:r>
            <a:r>
              <a:rPr lang="ru-RU" i="1" dirty="0"/>
              <a:t> </a:t>
            </a:r>
            <a:r>
              <a:rPr lang="ru-RU" i="1" dirty="0" err="1"/>
              <a:t>особистість</a:t>
            </a:r>
            <a:endParaRPr lang="ru-RU" i="1" dirty="0"/>
          </a:p>
          <a:p>
            <a:pPr lvl="1"/>
            <a:r>
              <a:rPr lang="ru-RU" dirty="0"/>
              <a:t>Позитивна </a:t>
            </a:r>
            <a:r>
              <a:rPr lang="ru-RU" dirty="0" err="1"/>
              <a:t>динаміка</a:t>
            </a:r>
            <a:r>
              <a:rPr lang="ru-RU" dirty="0"/>
              <a:t> </a:t>
            </a:r>
            <a:r>
              <a:rPr lang="ru-RU" dirty="0" err="1"/>
              <a:t>якості</a:t>
            </a:r>
            <a:r>
              <a:rPr lang="ru-RU" dirty="0"/>
              <a:t> </a:t>
            </a:r>
            <a:r>
              <a:rPr lang="ru-RU" dirty="0" err="1"/>
              <a:t>освіти</a:t>
            </a:r>
            <a:r>
              <a:rPr lang="ru-RU" dirty="0"/>
              <a:t>.</a:t>
            </a:r>
            <a:endParaRPr lang="ru-RU" i="1" dirty="0"/>
          </a:p>
          <a:p>
            <a:pPr lvl="1"/>
            <a:r>
              <a:rPr lang="ru-RU" dirty="0" err="1"/>
              <a:t>Інтеграція</a:t>
            </a:r>
            <a:r>
              <a:rPr lang="ru-RU" dirty="0"/>
              <a:t> </a:t>
            </a:r>
            <a:r>
              <a:rPr lang="ru-RU" dirty="0" err="1"/>
              <a:t>учнів</a:t>
            </a:r>
            <a:r>
              <a:rPr lang="ru-RU" dirty="0"/>
              <a:t> у </a:t>
            </a:r>
            <a:r>
              <a:rPr lang="ru-RU" dirty="0" err="1"/>
              <a:t>соціокультурний</a:t>
            </a:r>
            <a:r>
              <a:rPr lang="ru-RU" dirty="0"/>
              <a:t> </a:t>
            </a:r>
            <a:r>
              <a:rPr lang="ru-RU" dirty="0" err="1"/>
              <a:t>простір</a:t>
            </a:r>
            <a:r>
              <a:rPr lang="ru-RU" dirty="0"/>
              <a:t>.</a:t>
            </a:r>
            <a:endParaRPr lang="ru-RU" i="1" dirty="0"/>
          </a:p>
          <a:p>
            <a:pPr lvl="1"/>
            <a:r>
              <a:rPr lang="ru-RU" dirty="0"/>
              <a:t>Позитивна </a:t>
            </a:r>
            <a:r>
              <a:rPr lang="ru-RU" dirty="0" err="1"/>
              <a:t>динаміка</a:t>
            </a:r>
            <a:r>
              <a:rPr lang="ru-RU" dirty="0"/>
              <a:t> в </a:t>
            </a:r>
            <a:r>
              <a:rPr lang="ru-RU" dirty="0" err="1"/>
              <a:t>рівнях</a:t>
            </a:r>
            <a:r>
              <a:rPr lang="ru-RU" dirty="0"/>
              <a:t> компетентностей </a:t>
            </a:r>
            <a:r>
              <a:rPr lang="ru-RU" dirty="0" err="1"/>
              <a:t>учнів</a:t>
            </a:r>
            <a:r>
              <a:rPr lang="ru-RU" dirty="0"/>
              <a:t>.</a:t>
            </a:r>
            <a:endParaRPr lang="ru-RU" i="1" dirty="0"/>
          </a:p>
          <a:p>
            <a:pPr lvl="1"/>
            <a:r>
              <a:rPr lang="ru-RU" dirty="0" err="1"/>
              <a:t>Запровадження</a:t>
            </a:r>
            <a:r>
              <a:rPr lang="ru-RU" dirty="0"/>
              <a:t> </a:t>
            </a:r>
            <a:r>
              <a:rPr lang="ru-RU" dirty="0" err="1"/>
              <a:t>системи</a:t>
            </a:r>
            <a:r>
              <a:rPr lang="ru-RU" dirty="0"/>
              <a:t> </a:t>
            </a:r>
            <a:r>
              <a:rPr lang="ru-RU" dirty="0" err="1"/>
              <a:t>громадсько</a:t>
            </a:r>
            <a:r>
              <a:rPr lang="ru-RU" dirty="0"/>
              <a:t> – </a:t>
            </a:r>
            <a:r>
              <a:rPr lang="ru-RU" dirty="0" err="1"/>
              <a:t>професійного</a:t>
            </a:r>
            <a:r>
              <a:rPr lang="ru-RU" dirty="0"/>
              <a:t> партнерства, </a:t>
            </a:r>
            <a:r>
              <a:rPr lang="ru-RU" dirty="0" err="1"/>
              <a:t>громадсько</a:t>
            </a:r>
            <a:r>
              <a:rPr lang="ru-RU" dirty="0"/>
              <a:t> – державного </a:t>
            </a:r>
            <a:r>
              <a:rPr lang="ru-RU" dirty="0" err="1"/>
              <a:t>управління</a:t>
            </a:r>
            <a:r>
              <a:rPr lang="ru-RU" dirty="0"/>
              <a:t>.</a:t>
            </a:r>
            <a:endParaRPr lang="ru-RU" i="1" dirty="0"/>
          </a:p>
          <a:p>
            <a:pPr lvl="1"/>
            <a:r>
              <a:rPr lang="ru-RU" dirty="0" err="1"/>
              <a:t>Формування</a:t>
            </a:r>
            <a:r>
              <a:rPr lang="ru-RU" dirty="0"/>
              <a:t> </a:t>
            </a:r>
            <a:r>
              <a:rPr lang="ru-RU" dirty="0" err="1"/>
              <a:t>інноваційної</a:t>
            </a:r>
            <a:r>
              <a:rPr lang="ru-RU" dirty="0"/>
              <a:t> </a:t>
            </a:r>
            <a:r>
              <a:rPr lang="ru-RU" dirty="0" err="1"/>
              <a:t>культури</a:t>
            </a:r>
            <a:r>
              <a:rPr lang="ru-RU" dirty="0"/>
              <a:t> </a:t>
            </a:r>
            <a:r>
              <a:rPr lang="ru-RU" dirty="0" err="1"/>
              <a:t>педагогічних</a:t>
            </a:r>
            <a:r>
              <a:rPr lang="ru-RU" dirty="0"/>
              <a:t> </a:t>
            </a:r>
            <a:r>
              <a:rPr lang="ru-RU" dirty="0" err="1"/>
              <a:t>кадрів</a:t>
            </a:r>
            <a:r>
              <a:rPr lang="ru-RU" dirty="0"/>
              <a:t>.</a:t>
            </a:r>
            <a:endParaRPr lang="ru-RU" i="1" dirty="0"/>
          </a:p>
          <a:p>
            <a:pPr lvl="1"/>
            <a:r>
              <a:rPr lang="ru-RU" dirty="0" err="1"/>
              <a:t>Впровадження</a:t>
            </a:r>
            <a:r>
              <a:rPr lang="ru-RU" dirty="0"/>
              <a:t> </a:t>
            </a:r>
            <a:r>
              <a:rPr lang="ru-RU" dirty="0" err="1"/>
              <a:t>інформаційно</a:t>
            </a:r>
            <a:r>
              <a:rPr lang="ru-RU" dirty="0"/>
              <a:t> –  </a:t>
            </a:r>
            <a:r>
              <a:rPr lang="ru-RU" dirty="0" err="1"/>
              <a:t>комунікаційних</a:t>
            </a:r>
            <a:r>
              <a:rPr lang="ru-RU" dirty="0"/>
              <a:t> </a:t>
            </a:r>
            <a:r>
              <a:rPr lang="ru-RU" dirty="0" err="1"/>
              <a:t>технологій</a:t>
            </a:r>
            <a:r>
              <a:rPr lang="ru-RU" dirty="0"/>
              <a:t>.</a:t>
            </a:r>
            <a:endParaRPr lang="ru-RU" i="1" dirty="0"/>
          </a:p>
          <a:p>
            <a:pPr marL="0" indent="0">
              <a:buNone/>
            </a:pPr>
            <a:endParaRPr lang="ru-RU" dirty="0"/>
          </a:p>
        </p:txBody>
      </p:sp>
    </p:spTree>
    <p:extLst>
      <p:ext uri="{BB962C8B-B14F-4D97-AF65-F5344CB8AC3E}">
        <p14:creationId xmlns:p14="http://schemas.microsoft.com/office/powerpoint/2010/main" val="1497711864"/>
      </p:ext>
    </p:extLst>
  </p:cSld>
  <p:clrMapOvr>
    <a:masterClrMapping/>
  </p:clrMapOvr>
  <p:transition>
    <p:diamon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785794"/>
            <a:ext cx="8229600" cy="4525963"/>
          </a:xfrm>
        </p:spPr>
        <p:txBody>
          <a:bodyPr>
            <a:normAutofit fontScale="92500" lnSpcReduction="20000"/>
          </a:bodyPr>
          <a:lstStyle/>
          <a:p>
            <a:r>
              <a:rPr lang="uk-UA" dirty="0" smtClean="0"/>
              <a:t>Наука й освіта у ХХІ ст. мають зосередитись на проблемах людини. Як це не дивно, але про людину ми знаємо значно менше порівняно із знаннями про нашу планету, рослини та інші речі, що нас оточують. Все ще триває і пошук оптимальних способів впливу на формування людини, як у інтелек­туальному, так і в соціальному аспектах. Перспективний шлях вирішення цих завдань пролягає, очевидно, через поєднання зусиль не лише природничих і гуманітарних наук, а й сучасної науки загалом та освіти. </a:t>
            </a:r>
            <a:endParaRPr lang="ru-RU" dirty="0"/>
          </a:p>
        </p:txBody>
      </p:sp>
      <p:pic>
        <p:nvPicPr>
          <p:cNvPr id="4" name="Рисунок 3" descr="anounce_1098_7844842.jpg"/>
          <p:cNvPicPr>
            <a:picLocks noChangeAspect="1"/>
          </p:cNvPicPr>
          <p:nvPr/>
        </p:nvPicPr>
        <p:blipFill>
          <a:blip r:embed="rId2"/>
          <a:stretch>
            <a:fillRect/>
          </a:stretch>
        </p:blipFill>
        <p:spPr>
          <a:xfrm>
            <a:off x="7215206" y="5214950"/>
            <a:ext cx="1409700" cy="1409700"/>
          </a:xfrm>
          <a:prstGeom prst="rect">
            <a:avLst/>
          </a:prstGeom>
        </p:spPr>
      </p:pic>
    </p:spTree>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764704"/>
            <a:ext cx="7992888" cy="4104456"/>
          </a:xfrm>
        </p:spPr>
        <p:txBody>
          <a:bodyPr>
            <a:normAutofit fontScale="25000" lnSpcReduction="20000"/>
          </a:bodyPr>
          <a:lstStyle/>
          <a:p>
            <a:r>
              <a:rPr lang="uk-UA" sz="11200" b="1" i="1" dirty="0">
                <a:solidFill>
                  <a:schemeClr val="tx1"/>
                </a:solidFill>
                <a:latin typeface="Times New Roman" pitchFamily="18" charset="0"/>
                <a:cs typeface="Times New Roman" pitchFamily="18" charset="0"/>
              </a:rPr>
              <a:t>У </a:t>
            </a:r>
            <a:r>
              <a:rPr lang="uk-UA" sz="11200" b="1" i="1" dirty="0" err="1">
                <a:solidFill>
                  <a:schemeClr val="tx1"/>
                </a:solidFill>
                <a:latin typeface="Times New Roman" pitchFamily="18" charset="0"/>
                <a:cs typeface="Times New Roman" pitchFamily="18" charset="0"/>
              </a:rPr>
              <a:t>зв</a:t>
            </a:r>
            <a:r>
              <a:rPr lang="ru-RU" sz="11200" b="1" i="1" dirty="0">
                <a:solidFill>
                  <a:schemeClr val="tx1"/>
                </a:solidFill>
                <a:latin typeface="Times New Roman" pitchFamily="18" charset="0"/>
                <a:cs typeface="Times New Roman" pitchFamily="18" charset="0"/>
              </a:rPr>
              <a:t>’</a:t>
            </a:r>
            <a:r>
              <a:rPr lang="uk-UA" sz="11200" b="1" i="1" dirty="0" err="1">
                <a:solidFill>
                  <a:schemeClr val="tx1"/>
                </a:solidFill>
                <a:latin typeface="Times New Roman" pitchFamily="18" charset="0"/>
                <a:cs typeface="Times New Roman" pitchFamily="18" charset="0"/>
              </a:rPr>
              <a:t>язку</a:t>
            </a:r>
            <a:r>
              <a:rPr lang="uk-UA" sz="11200" b="1" i="1" dirty="0">
                <a:solidFill>
                  <a:schemeClr val="tx1"/>
                </a:solidFill>
                <a:latin typeface="Times New Roman" pitchFamily="18" charset="0"/>
                <a:cs typeface="Times New Roman" pitchFamily="18" charset="0"/>
              </a:rPr>
              <a:t> із ресурсною та економічною кризою, яку зараз переживають у більшості країн світу, у тому числі, і в Україні, а також загальним погіршенням стану здоров</a:t>
            </a:r>
            <a:r>
              <a:rPr lang="ru-RU" sz="11200" b="1" i="1" dirty="0">
                <a:solidFill>
                  <a:schemeClr val="tx1"/>
                </a:solidFill>
                <a:latin typeface="Times New Roman" pitchFamily="18" charset="0"/>
                <a:cs typeface="Times New Roman" pitchFamily="18" charset="0"/>
              </a:rPr>
              <a:t>’</a:t>
            </a:r>
            <a:r>
              <a:rPr lang="uk-UA" sz="11200" b="1" i="1" dirty="0">
                <a:solidFill>
                  <a:schemeClr val="tx1"/>
                </a:solidFill>
                <a:latin typeface="Times New Roman" pitchFamily="18" charset="0"/>
                <a:cs typeface="Times New Roman" pitchFamily="18" charset="0"/>
              </a:rPr>
              <a:t>я населення та забрудненням природного середовища виникла нагальна потреба розглядати сталість головним пріоритетним напрямком розвитку суспільства, а також всіх його сфер, серед яких освіті належить роль випереджаючого чинника побудови ціннісних та світоглядних засад суспільства сталого розвитку.</a:t>
            </a:r>
            <a:endParaRPr lang="ru-RU" sz="11200" b="1" i="1" dirty="0">
              <a:solidFill>
                <a:schemeClr val="tx1"/>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1071189938"/>
      </p:ext>
    </p:extLst>
  </p:cSld>
  <p:clrMapOvr>
    <a:masterClrMapping/>
  </p:clrMapOvr>
  <p:transition>
    <p:diamon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uk-UA" b="1">
                <a:solidFill>
                  <a:schemeClr val="folHlink"/>
                </a:solidFill>
              </a:rPr>
              <a:t>Що таке “сталий розвиток”?</a:t>
            </a:r>
            <a:endParaRPr lang="ru-RU" b="1">
              <a:solidFill>
                <a:schemeClr val="folHlink"/>
              </a:solidFill>
            </a:endParaRPr>
          </a:p>
        </p:txBody>
      </p:sp>
      <p:sp>
        <p:nvSpPr>
          <p:cNvPr id="197637" name="Rectangle 5"/>
          <p:cNvSpPr>
            <a:spLocks noGrp="1" noChangeArrowheads="1"/>
          </p:cNvSpPr>
          <p:nvPr>
            <p:ph type="body" sz="half" idx="1"/>
          </p:nvPr>
        </p:nvSpPr>
        <p:spPr/>
        <p:txBody>
          <a:bodyPr/>
          <a:lstStyle/>
          <a:p>
            <a:r>
              <a:rPr lang="uk-UA" sz="2400" i="1"/>
              <a:t>сталий розвиток</a:t>
            </a:r>
          </a:p>
          <a:p>
            <a:pPr>
              <a:buFont typeface="Wingdings" pitchFamily="2" charset="2"/>
              <a:buNone/>
            </a:pPr>
            <a:r>
              <a:rPr lang="uk-UA" sz="2400" i="1"/>
              <a:t> (від англ. </a:t>
            </a:r>
            <a:r>
              <a:rPr lang="ru-RU" sz="2400" i="1"/>
              <a:t>sustainable</a:t>
            </a:r>
            <a:r>
              <a:rPr lang="uk-UA" sz="2400" i="1"/>
              <a:t> </a:t>
            </a:r>
            <a:r>
              <a:rPr lang="ru-RU" sz="2400" i="1"/>
              <a:t>development</a:t>
            </a:r>
            <a:r>
              <a:rPr lang="uk-UA" sz="2400" i="1"/>
              <a:t> ) – стабільний спрямований, збалансований розвиток економічної та соціальної сфер при раціональному використанні екологічних ресурсів</a:t>
            </a:r>
          </a:p>
        </p:txBody>
      </p:sp>
      <p:pic>
        <p:nvPicPr>
          <p:cNvPr id="197638" name="Picture 6" descr="eco-0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87900" y="1881188"/>
            <a:ext cx="4105275" cy="286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34238043"/>
      </p:ext>
    </p:extLst>
  </p:cSld>
  <p:clrMapOvr>
    <a:masterClrMapping/>
  </p:clrMapOvr>
  <p:transition>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7" name="Rectangle 5"/>
          <p:cNvSpPr>
            <a:spLocks noGrp="1" noChangeArrowheads="1"/>
          </p:cNvSpPr>
          <p:nvPr>
            <p:ph type="body" sz="half" idx="1"/>
          </p:nvPr>
        </p:nvSpPr>
        <p:spPr>
          <a:xfrm>
            <a:off x="323850" y="765175"/>
            <a:ext cx="3671888" cy="5256213"/>
          </a:xfrm>
        </p:spPr>
        <p:txBody>
          <a:bodyPr/>
          <a:lstStyle/>
          <a:p>
            <a:pPr>
              <a:lnSpc>
                <a:spcPct val="90000"/>
              </a:lnSpc>
            </a:pPr>
            <a:r>
              <a:rPr lang="uk-UA" sz="2000" b="1" i="1" dirty="0">
                <a:solidFill>
                  <a:srgbClr val="FF0000"/>
                </a:solidFill>
              </a:rPr>
              <a:t>Поняття </a:t>
            </a:r>
            <a:r>
              <a:rPr lang="uk-UA" sz="2400" b="1" i="1" dirty="0">
                <a:solidFill>
                  <a:srgbClr val="6699FF"/>
                </a:solidFill>
              </a:rPr>
              <a:t>сталості </a:t>
            </a:r>
            <a:r>
              <a:rPr lang="uk-UA" sz="2000" b="1" i="1" dirty="0">
                <a:solidFill>
                  <a:srgbClr val="FF0000"/>
                </a:solidFill>
              </a:rPr>
              <a:t>передбачає створення умов для розповсюдження такого підходу до життя, коли розвиток суспільства спрямований забезпечувати потреби нинішній поколінь без втрат для майбутніх поколінь забезпечувати свої власні потреби</a:t>
            </a:r>
            <a:r>
              <a:rPr lang="ru-RU" sz="2000" b="1" i="1" dirty="0">
                <a:solidFill>
                  <a:srgbClr val="FF0000"/>
                </a:solidFill>
              </a:rPr>
              <a:t> </a:t>
            </a:r>
          </a:p>
          <a:p>
            <a:pPr>
              <a:lnSpc>
                <a:spcPct val="90000"/>
              </a:lnSpc>
            </a:pPr>
            <a:endParaRPr lang="ru-RU" sz="2000" dirty="0"/>
          </a:p>
        </p:txBody>
      </p:sp>
      <p:graphicFrame>
        <p:nvGraphicFramePr>
          <p:cNvPr id="3" name="Схема 2"/>
          <p:cNvGraphicFramePr/>
          <p:nvPr/>
        </p:nvGraphicFramePr>
        <p:xfrm>
          <a:off x="4330700" y="1052513"/>
          <a:ext cx="4813300" cy="532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6449559"/>
      </p:ext>
    </p:extLst>
  </p:cSld>
  <p:clrMapOvr>
    <a:masterClrMapping/>
  </p:clrMapOvr>
  <p:transition>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4"/>
          <p:cNvSpPr>
            <a:spLocks noGrp="1" noChangeArrowheads="1"/>
          </p:cNvSpPr>
          <p:nvPr>
            <p:ph type="title"/>
          </p:nvPr>
        </p:nvSpPr>
        <p:spPr/>
        <p:txBody>
          <a:bodyPr>
            <a:normAutofit fontScale="90000"/>
          </a:bodyPr>
          <a:lstStyle/>
          <a:p>
            <a:r>
              <a:rPr lang="ru-RU" sz="4000" b="1" dirty="0" err="1">
                <a:solidFill>
                  <a:srgbClr val="FF0000"/>
                </a:solidFill>
              </a:rPr>
              <a:t>Ключові</a:t>
            </a:r>
            <a:r>
              <a:rPr lang="ru-RU" sz="4000" b="1" dirty="0">
                <a:solidFill>
                  <a:srgbClr val="FF0000"/>
                </a:solidFill>
              </a:rPr>
              <a:t> </a:t>
            </a:r>
            <a:r>
              <a:rPr lang="ru-RU" sz="4000" b="1" dirty="0" err="1">
                <a:solidFill>
                  <a:srgbClr val="FF0000"/>
                </a:solidFill>
              </a:rPr>
              <a:t>завдання</a:t>
            </a:r>
            <a:r>
              <a:rPr lang="ru-RU" sz="4000" b="1" dirty="0">
                <a:solidFill>
                  <a:srgbClr val="FF0000"/>
                </a:solidFill>
              </a:rPr>
              <a:t> </a:t>
            </a:r>
            <a:r>
              <a:rPr lang="ru-RU" sz="4000" b="1" dirty="0" err="1">
                <a:solidFill>
                  <a:srgbClr val="FF0000"/>
                </a:solidFill>
              </a:rPr>
              <a:t>сталого</a:t>
            </a:r>
            <a:r>
              <a:rPr lang="ru-RU" sz="4000" b="1" dirty="0">
                <a:solidFill>
                  <a:srgbClr val="FF0000"/>
                </a:solidFill>
              </a:rPr>
              <a:t> </a:t>
            </a:r>
            <a:r>
              <a:rPr lang="ru-RU" sz="4000" b="1" dirty="0" err="1">
                <a:solidFill>
                  <a:srgbClr val="FF0000"/>
                </a:solidFill>
              </a:rPr>
              <a:t>розвитку</a:t>
            </a:r>
            <a:r>
              <a:rPr lang="ru-RU" sz="4000" b="1" dirty="0">
                <a:solidFill>
                  <a:srgbClr val="FF0000"/>
                </a:solidFill>
              </a:rPr>
              <a:t>:</a:t>
            </a:r>
            <a:r>
              <a:rPr lang="ru-RU" sz="4000" b="1" dirty="0">
                <a:solidFill>
                  <a:schemeClr val="folHlink"/>
                </a:solidFill>
              </a:rPr>
              <a:t/>
            </a:r>
            <a:br>
              <a:rPr lang="ru-RU" sz="4000" b="1" dirty="0">
                <a:solidFill>
                  <a:schemeClr val="folHlink"/>
                </a:solidFill>
              </a:rPr>
            </a:br>
            <a:endParaRPr lang="ru-RU" sz="4000" b="1" dirty="0">
              <a:solidFill>
                <a:schemeClr val="folHlink"/>
              </a:solidFill>
            </a:endParaRPr>
          </a:p>
        </p:txBody>
      </p:sp>
      <p:sp>
        <p:nvSpPr>
          <p:cNvPr id="223237" name="Rectangle 5"/>
          <p:cNvSpPr>
            <a:spLocks noGrp="1" noChangeArrowheads="1"/>
          </p:cNvSpPr>
          <p:nvPr>
            <p:ph type="body" sz="half" idx="1"/>
          </p:nvPr>
        </p:nvSpPr>
        <p:spPr/>
        <p:txBody>
          <a:bodyPr/>
          <a:lstStyle/>
          <a:p>
            <a:pPr>
              <a:lnSpc>
                <a:spcPct val="80000"/>
              </a:lnSpc>
              <a:buFont typeface="Wingdings" pitchFamily="2" charset="2"/>
              <a:buNone/>
            </a:pPr>
            <a:r>
              <a:rPr lang="ru-RU" sz="1600" dirty="0"/>
              <a:t>	</a:t>
            </a:r>
            <a:r>
              <a:rPr lang="ru-RU" sz="2000" dirty="0"/>
              <a:t>• </a:t>
            </a:r>
            <a:r>
              <a:rPr lang="ru-RU" sz="2000" b="1" i="1" dirty="0" err="1"/>
              <a:t>забезпечення</a:t>
            </a:r>
            <a:r>
              <a:rPr lang="ru-RU" sz="2000" b="1" i="1" dirty="0"/>
              <a:t> </a:t>
            </a:r>
            <a:r>
              <a:rPr lang="ru-RU" sz="2000" b="1" i="1" dirty="0" err="1"/>
              <a:t>випереджаючого</a:t>
            </a:r>
            <a:r>
              <a:rPr lang="ru-RU" sz="2000" b="1" i="1" dirty="0"/>
              <a:t>  </a:t>
            </a:r>
            <a:r>
              <a:rPr lang="ru-RU" sz="2000" b="1" i="1" dirty="0" err="1"/>
              <a:t>розв'язання</a:t>
            </a:r>
            <a:r>
              <a:rPr lang="ru-RU" sz="2000" b="1" i="1" dirty="0"/>
              <a:t> проблем </a:t>
            </a:r>
            <a:r>
              <a:rPr lang="ru-RU" sz="2000" b="1" i="1" dirty="0" err="1"/>
              <a:t>соціального</a:t>
            </a:r>
            <a:r>
              <a:rPr lang="ru-RU" sz="2000" b="1" i="1" dirty="0"/>
              <a:t> та духовного </a:t>
            </a:r>
            <a:r>
              <a:rPr lang="ru-RU" sz="2000" b="1" i="1" dirty="0" err="1"/>
              <a:t>розвитку</a:t>
            </a:r>
            <a:r>
              <a:rPr lang="ru-RU" sz="2000" b="1" i="1" dirty="0"/>
              <a:t>; </a:t>
            </a:r>
          </a:p>
          <a:p>
            <a:pPr>
              <a:lnSpc>
                <a:spcPct val="80000"/>
              </a:lnSpc>
              <a:buFont typeface="Wingdings" pitchFamily="2" charset="2"/>
              <a:buNone/>
            </a:pPr>
            <a:r>
              <a:rPr lang="ru-RU" sz="2000" b="1" i="1" dirty="0"/>
              <a:t>	• </a:t>
            </a:r>
            <a:r>
              <a:rPr lang="ru-RU" sz="2000" b="1" i="1" dirty="0" err="1"/>
              <a:t>узгодження</a:t>
            </a:r>
            <a:r>
              <a:rPr lang="ru-RU" sz="2000" b="1" i="1" dirty="0"/>
              <a:t> </a:t>
            </a:r>
            <a:r>
              <a:rPr lang="ru-RU" sz="2000" b="1" i="1" dirty="0" err="1"/>
              <a:t>темпів</a:t>
            </a:r>
            <a:r>
              <a:rPr lang="ru-RU" sz="2000" b="1" i="1" dirty="0"/>
              <a:t> </a:t>
            </a:r>
            <a:r>
              <a:rPr lang="ru-RU" sz="2000" b="1" i="1" dirty="0" err="1"/>
              <a:t>економічного</a:t>
            </a:r>
            <a:r>
              <a:rPr lang="ru-RU" sz="2000" b="1" i="1" dirty="0"/>
              <a:t> </a:t>
            </a:r>
            <a:r>
              <a:rPr lang="ru-RU" sz="2000" b="1" i="1" dirty="0" err="1"/>
              <a:t>розвитку</a:t>
            </a:r>
            <a:r>
              <a:rPr lang="ru-RU" sz="2000" b="1" i="1" dirty="0"/>
              <a:t> з </a:t>
            </a:r>
            <a:r>
              <a:rPr lang="ru-RU" sz="2000" b="1" i="1" dirty="0" err="1"/>
              <a:t>господарською</a:t>
            </a:r>
            <a:r>
              <a:rPr lang="ru-RU" sz="2000" b="1" i="1" dirty="0"/>
              <a:t> </a:t>
            </a:r>
            <a:r>
              <a:rPr lang="ru-RU" sz="2000" b="1" i="1" dirty="0" err="1"/>
              <a:t>ємністю</a:t>
            </a:r>
            <a:r>
              <a:rPr lang="ru-RU" sz="2000" b="1" i="1" dirty="0"/>
              <a:t> </a:t>
            </a:r>
            <a:r>
              <a:rPr lang="ru-RU" sz="2000" b="1" i="1" dirty="0" err="1"/>
              <a:t>екосистем</a:t>
            </a:r>
            <a:r>
              <a:rPr lang="ru-RU" sz="2000" b="1" i="1" dirty="0"/>
              <a:t>;</a:t>
            </a:r>
          </a:p>
          <a:p>
            <a:pPr>
              <a:lnSpc>
                <a:spcPct val="80000"/>
              </a:lnSpc>
              <a:buFont typeface="Wingdings" pitchFamily="2" charset="2"/>
              <a:buNone/>
            </a:pPr>
            <a:r>
              <a:rPr lang="ru-RU" sz="2000" b="1" i="1" dirty="0"/>
              <a:t>	• </a:t>
            </a:r>
            <a:r>
              <a:rPr lang="ru-RU" sz="2000" b="1" i="1" dirty="0" err="1"/>
              <a:t>збереження</a:t>
            </a:r>
            <a:r>
              <a:rPr lang="ru-RU" sz="2000" b="1" i="1" dirty="0"/>
              <a:t> і </a:t>
            </a:r>
            <a:r>
              <a:rPr lang="ru-RU" sz="2000" b="1" i="1" dirty="0" err="1"/>
              <a:t>відновлення</a:t>
            </a:r>
            <a:r>
              <a:rPr lang="ru-RU" sz="2000" b="1" i="1" dirty="0"/>
              <a:t> </a:t>
            </a:r>
            <a:r>
              <a:rPr lang="ru-RU" sz="2000" b="1" i="1" dirty="0" err="1"/>
              <a:t>природних</a:t>
            </a:r>
            <a:r>
              <a:rPr lang="ru-RU" sz="2000" b="1" i="1" dirty="0"/>
              <a:t> </a:t>
            </a:r>
            <a:r>
              <a:rPr lang="ru-RU" sz="2000" b="1" i="1" dirty="0" err="1"/>
              <a:t>екосистем</a:t>
            </a:r>
            <a:r>
              <a:rPr lang="ru-RU" sz="2000" b="1" i="1" dirty="0"/>
              <a:t> та </a:t>
            </a:r>
            <a:r>
              <a:rPr lang="ru-RU" sz="2000" b="1" i="1" dirty="0" err="1"/>
              <a:t>їхньої</a:t>
            </a:r>
            <a:r>
              <a:rPr lang="ru-RU" sz="2000" b="1" i="1" dirty="0"/>
              <a:t> </a:t>
            </a:r>
            <a:r>
              <a:rPr lang="ru-RU" sz="2000" b="1" i="1" dirty="0" err="1"/>
              <a:t>здатності</a:t>
            </a:r>
            <a:r>
              <a:rPr lang="ru-RU" sz="2000" b="1" i="1" dirty="0"/>
              <a:t> до </a:t>
            </a:r>
            <a:r>
              <a:rPr lang="ru-RU" sz="2000" b="1" i="1" dirty="0" err="1"/>
              <a:t>самовідтворення</a:t>
            </a:r>
            <a:r>
              <a:rPr lang="ru-RU" sz="2000" b="1" i="1" dirty="0"/>
              <a:t>.</a:t>
            </a:r>
            <a:r>
              <a:rPr lang="ru-RU" sz="2000" dirty="0"/>
              <a:t> </a:t>
            </a:r>
          </a:p>
        </p:txBody>
      </p:sp>
      <p:pic>
        <p:nvPicPr>
          <p:cNvPr id="223243" name="Picture 11" descr="1245850867_yekologiy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846263"/>
            <a:ext cx="4038600" cy="403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78582142"/>
      </p:ext>
    </p:extLst>
  </p:cSld>
  <p:clrMapOvr>
    <a:masterClrMapping/>
  </p:clrMapOvr>
  <p:transition>
    <p:comb/>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3612</Words>
  <Application>Microsoft Office PowerPoint</Application>
  <PresentationFormat>Экран (4:3)</PresentationFormat>
  <Paragraphs>360</Paragraphs>
  <Slides>58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58</vt:i4>
      </vt:variant>
    </vt:vector>
  </HeadingPairs>
  <TitlesOfParts>
    <vt:vector size="59" baseType="lpstr">
      <vt:lpstr>Тема Office</vt:lpstr>
      <vt:lpstr>«Випереджальна освіта для сталого розвитку»  </vt:lpstr>
      <vt:lpstr>Презентация PowerPoint</vt:lpstr>
      <vt:lpstr>Презентация PowerPoint</vt:lpstr>
      <vt:lpstr>Презентация PowerPoint</vt:lpstr>
      <vt:lpstr>Презентация PowerPoint</vt:lpstr>
      <vt:lpstr>Презентация PowerPoint</vt:lpstr>
      <vt:lpstr>Що таке “сталий розвиток”?</vt:lpstr>
      <vt:lpstr>Презентация PowerPoint</vt:lpstr>
      <vt:lpstr>Ключові завдання сталого розвитку: </vt:lpstr>
      <vt:lpstr>Що таке освіта для сталого розвитку?</vt:lpstr>
      <vt:lpstr>Що є метою освіти для сталого розвитку?</vt:lpstr>
      <vt:lpstr>Яким є зміст освіти для сталого розвитку?</vt:lpstr>
      <vt:lpstr>Пріоритетні напрямки  освіти для сталого розвитку:</vt:lpstr>
      <vt:lpstr>Які виховні принципи визначають сутність освіти для сталого розвитку?</vt:lpstr>
      <vt:lpstr>Яку роль відіграє екологічна освіта у процесі впровадження освіти для сталого розвитку?</vt:lpstr>
      <vt:lpstr>Екологічна компонента</vt:lpstr>
      <vt:lpstr>Правова компонента</vt:lpstr>
      <vt:lpstr>Соціально-економічна компонента </vt:lpstr>
      <vt:lpstr>Морально-етична компонента </vt:lpstr>
      <vt:lpstr>Які інструменти з впровадження освіти для сталого розвитку є головними?</vt:lpstr>
      <vt:lpstr>Який зв’язок між освітою для сталого розвитку і школою майбутнього?</vt:lpstr>
      <vt:lpstr>Презентация PowerPoint</vt:lpstr>
      <vt:lpstr>Основні цінності та принципи, на яких ґрунтується концепція випереджаючої освіти:</vt:lpstr>
      <vt:lpstr>Шляхи реалізації концепції випереджаючої освіти для сталого розвитку:</vt:lpstr>
      <vt:lpstr>Концептуальна структура випереджаючої освіти:</vt:lpstr>
      <vt:lpstr>Основні ознаки випереджаючої освіти:</vt:lpstr>
      <vt:lpstr>Компетентністний підхід</vt:lpstr>
      <vt:lpstr>Компетентність – це:</vt:lpstr>
      <vt:lpstr>Особистісні компетентності:</vt:lpstr>
      <vt:lpstr>Школа випереджаючої освіти для сталого розвитку</vt:lpstr>
      <vt:lpstr>Головні моделі школи випереджаючої освіти:</vt:lpstr>
      <vt:lpstr>Випереджаюча освіта відповідає потребам майбутнього і спрямована на сталі моделі розвитку суспільства</vt:lpstr>
      <vt:lpstr>Екологічний напрямок складає основу випереджаючої освіти. </vt:lpstr>
      <vt:lpstr>  Здоров'язберігаючі та здоров'ярозвивальні   педагогічні   технології сприяють формуванню особистості, зацікавленої у збереженні власного здоров’я.</vt:lpstr>
      <vt:lpstr> Креативна особистість спрямована на власну життєтворчість, самоосвіту, інноваційність. </vt:lpstr>
      <vt:lpstr>Соціальне партнерство виступає основою осоціально-відповідальної та громадянсько-активної стратегії життя</vt:lpstr>
      <vt:lpstr> Входження до європейського освітнього простору, впровадження європейських цінностей та стандартів є одним із ключових завдань української освіти</vt:lpstr>
      <vt:lpstr>Соціальна відповідальність є інтегрованим показником змісту випереджаючої освіти для сталого розвитку</vt:lpstr>
      <vt:lpstr>Напрямки освітньої діяльності: </vt:lpstr>
      <vt:lpstr>Методи випереджальної освіти</vt:lpstr>
      <vt:lpstr>Актуальність створення мереж шкіл випереджаючої освіти для сталого розвитку:</vt:lpstr>
      <vt:lpstr>Пріоритетні напрями експериментальної діяльності: </vt:lpstr>
      <vt:lpstr>Який результат із впровадження освіти дя сталого розвитку слід очікувати?</vt:lpstr>
      <vt:lpstr>Тема експерименту</vt:lpstr>
      <vt:lpstr>Завдання дослідження: </vt:lpstr>
      <vt:lpstr>Методи дослідження: </vt:lpstr>
      <vt:lpstr>Основні показники для вивчення: </vt:lpstr>
      <vt:lpstr>Наукова новизна дослідження</vt:lpstr>
      <vt:lpstr>Теоретичне значення</vt:lpstr>
      <vt:lpstr>Практичне значення</vt:lpstr>
      <vt:lpstr>Тво­рча  група </vt:lpstr>
      <vt:lpstr>Термін експерименту</vt:lpstr>
      <vt:lpstr>І ЕТАП.  Діагностично-концептуальний  (з січня по серпень 20012p.)</vt:lpstr>
      <vt:lpstr>II ЕТАП. Формуючий етап (2012-2014p.p.) </vt:lpstr>
      <vt:lpstr>ІІІ ЕТАП. Узагальнюючий етап (2014 - 2015 p.p.)</vt:lpstr>
      <vt:lpstr>ІV ЕТАП. Оформлення результатів експериментальної роботи</vt:lpstr>
      <vt:lpstr>Очікувані результати:</vt:lpstr>
      <vt:lpstr>Презентация PowerPoint</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«Модель Школи особистісного зростання»  </dc:title>
  <dc:creator>Olga</dc:creator>
  <cp:lastModifiedBy>User</cp:lastModifiedBy>
  <cp:revision>33</cp:revision>
  <dcterms:created xsi:type="dcterms:W3CDTF">2011-08-04T04:35:38Z</dcterms:created>
  <dcterms:modified xsi:type="dcterms:W3CDTF">2012-04-01T10:51:09Z</dcterms:modified>
</cp:coreProperties>
</file>